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7"/>
  </p:notesMasterIdLst>
  <p:sldIdLst>
    <p:sldId id="256" r:id="rId2"/>
    <p:sldId id="331" r:id="rId3"/>
    <p:sldId id="316" r:id="rId4"/>
    <p:sldId id="694" r:id="rId5"/>
    <p:sldId id="259" r:id="rId6"/>
    <p:sldId id="315" r:id="rId7"/>
    <p:sldId id="260" r:id="rId8"/>
    <p:sldId id="262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317" r:id="rId19"/>
    <p:sldId id="318" r:id="rId20"/>
    <p:sldId id="320" r:id="rId21"/>
    <p:sldId id="321" r:id="rId22"/>
    <p:sldId id="322" r:id="rId23"/>
    <p:sldId id="323" r:id="rId24"/>
    <p:sldId id="324" r:id="rId25"/>
    <p:sldId id="325" r:id="rId26"/>
    <p:sldId id="327" r:id="rId27"/>
    <p:sldId id="328" r:id="rId28"/>
    <p:sldId id="326" r:id="rId29"/>
    <p:sldId id="695" r:id="rId30"/>
    <p:sldId id="257" r:id="rId31"/>
    <p:sldId id="332" r:id="rId32"/>
    <p:sldId id="654" r:id="rId33"/>
    <p:sldId id="688" r:id="rId34"/>
    <p:sldId id="689" r:id="rId35"/>
    <p:sldId id="690" r:id="rId36"/>
    <p:sldId id="691" r:id="rId37"/>
    <p:sldId id="692" r:id="rId38"/>
    <p:sldId id="693" r:id="rId39"/>
    <p:sldId id="650" r:id="rId40"/>
    <p:sldId id="651" r:id="rId41"/>
    <p:sldId id="652" r:id="rId42"/>
    <p:sldId id="641" r:id="rId43"/>
    <p:sldId id="645" r:id="rId44"/>
    <p:sldId id="646" r:id="rId45"/>
    <p:sldId id="647" r:id="rId46"/>
    <p:sldId id="665" r:id="rId47"/>
    <p:sldId id="648" r:id="rId48"/>
    <p:sldId id="657" r:id="rId49"/>
    <p:sldId id="658" r:id="rId50"/>
    <p:sldId id="659" r:id="rId51"/>
    <p:sldId id="661" r:id="rId52"/>
    <p:sldId id="662" r:id="rId53"/>
    <p:sldId id="663" r:id="rId54"/>
    <p:sldId id="683" r:id="rId55"/>
    <p:sldId id="277" r:id="rId56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AF683C-3F74-475A-9FE5-648AC8A64D47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4" name="投影片影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11844B-145C-4D1F-9B6C-2B986BC3513C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392093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5ACC-D7A9-47BC-918C-76F8DF7BC373}" type="slidenum">
              <a:rPr lang="zh-TW" altLang="en-US" smtClean="0"/>
              <a:pPr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9629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E9E5ACC-D7A9-47BC-918C-76F8DF7BC373}" type="slidenum">
              <a:rPr lang="zh-TW" altLang="en-US" smtClean="0"/>
              <a:pPr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95962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投影片圖像版面配置區 1">
            <a:extLst>
              <a:ext uri="{FF2B5EF4-FFF2-40B4-BE49-F238E27FC236}">
                <a16:creationId xmlns:a16="http://schemas.microsoft.com/office/drawing/2014/main" id="{A39AB189-2D24-4EA2-B121-42FFCCF980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備忘稿版面配置區 2">
            <a:extLst>
              <a:ext uri="{FF2B5EF4-FFF2-40B4-BE49-F238E27FC236}">
                <a16:creationId xmlns:a16="http://schemas.microsoft.com/office/drawing/2014/main" id="{41335F0B-02D4-448C-B7A0-250CF1BBE25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zh-TW" altLang="en-US"/>
          </a:p>
        </p:txBody>
      </p:sp>
      <p:sp>
        <p:nvSpPr>
          <p:cNvPr id="25604" name="投影片編號版面配置區 3">
            <a:extLst>
              <a:ext uri="{FF2B5EF4-FFF2-40B4-BE49-F238E27FC236}">
                <a16:creationId xmlns:a16="http://schemas.microsoft.com/office/drawing/2014/main" id="{EADB7344-EE8B-4B9A-82EC-B35D21AA23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20891FC1-F737-4C43-A1F1-002DA5E60D09}" type="slidenum">
              <a:rPr lang="zh-TW" altLang="en-US" sz="1200"/>
              <a:pPr/>
              <a:t>41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>
            <a:extLst>
              <a:ext uri="{FF2B5EF4-FFF2-40B4-BE49-F238E27FC236}">
                <a16:creationId xmlns:a16="http://schemas.microsoft.com/office/drawing/2014/main" id="{C133C4EA-F4FC-461B-B91C-2FA363AF073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7651" name="備忘稿版面配置區 2">
            <a:extLst>
              <a:ext uri="{FF2B5EF4-FFF2-40B4-BE49-F238E27FC236}">
                <a16:creationId xmlns:a16="http://schemas.microsoft.com/office/drawing/2014/main" id="{9E0D51D5-75DD-4705-840F-2462BD0B7E8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TW" altLang="en-US"/>
          </a:p>
        </p:txBody>
      </p:sp>
      <p:sp>
        <p:nvSpPr>
          <p:cNvPr id="27652" name="投影片編號版面配置區 3">
            <a:extLst>
              <a:ext uri="{FF2B5EF4-FFF2-40B4-BE49-F238E27FC236}">
                <a16:creationId xmlns:a16="http://schemas.microsoft.com/office/drawing/2014/main" id="{10C62241-9190-4A40-9F18-ABE26472EFA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671390D0-6FEF-4BD3-966B-CB34D28B8027}" type="slidenum">
              <a:rPr lang="zh-TW" altLang="en-US" sz="1200"/>
              <a:pPr/>
              <a:t>42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投影片圖像版面配置區 1">
            <a:extLst>
              <a:ext uri="{FF2B5EF4-FFF2-40B4-BE49-F238E27FC236}">
                <a16:creationId xmlns:a16="http://schemas.microsoft.com/office/drawing/2014/main" id="{86E83190-D2F2-447D-A6E2-1C32EA21479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9699" name="備忘稿版面配置區 2">
            <a:extLst>
              <a:ext uri="{FF2B5EF4-FFF2-40B4-BE49-F238E27FC236}">
                <a16:creationId xmlns:a16="http://schemas.microsoft.com/office/drawing/2014/main" id="{9BD4779D-E58C-49CD-B8FA-BC3D6A26A48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29700" name="投影片編號版面配置區 3">
            <a:extLst>
              <a:ext uri="{FF2B5EF4-FFF2-40B4-BE49-F238E27FC236}">
                <a16:creationId xmlns:a16="http://schemas.microsoft.com/office/drawing/2014/main" id="{29B09AFD-E904-47B2-AB8E-9853DDD95F3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69958DEE-5D19-426E-89EF-AD78D3ED3001}" type="slidenum">
              <a:rPr lang="zh-TW" altLang="en-US" sz="1200"/>
              <a:pPr/>
              <a:t>43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投影片圖像版面配置區 1">
            <a:extLst>
              <a:ext uri="{FF2B5EF4-FFF2-40B4-BE49-F238E27FC236}">
                <a16:creationId xmlns:a16="http://schemas.microsoft.com/office/drawing/2014/main" id="{F8BCE13E-471E-473D-9C36-2C513D0DDBA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1747" name="備忘稿版面配置區 2">
            <a:extLst>
              <a:ext uri="{FF2B5EF4-FFF2-40B4-BE49-F238E27FC236}">
                <a16:creationId xmlns:a16="http://schemas.microsoft.com/office/drawing/2014/main" id="{E4DEF14C-346A-4425-91A0-37C47598BE59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1748" name="投影片編號版面配置區 3">
            <a:extLst>
              <a:ext uri="{FF2B5EF4-FFF2-40B4-BE49-F238E27FC236}">
                <a16:creationId xmlns:a16="http://schemas.microsoft.com/office/drawing/2014/main" id="{099BDBF0-0288-4D5C-AB3A-11750DA2A8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E2B6C1EE-383B-491F-9533-3EC828AEB745}" type="slidenum">
              <a:rPr lang="zh-TW" altLang="en-US" sz="1200"/>
              <a:pPr/>
              <a:t>44</a:t>
            </a:fld>
            <a:endParaRPr lang="zh-TW" altLang="en-US" sz="120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>
            <a:extLst>
              <a:ext uri="{FF2B5EF4-FFF2-40B4-BE49-F238E27FC236}">
                <a16:creationId xmlns:a16="http://schemas.microsoft.com/office/drawing/2014/main" id="{758C5692-DEF5-482C-A5B6-D8E04C454B0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3795" name="備忘稿版面配置區 2">
            <a:extLst>
              <a:ext uri="{FF2B5EF4-FFF2-40B4-BE49-F238E27FC236}">
                <a16:creationId xmlns:a16="http://schemas.microsoft.com/office/drawing/2014/main" id="{879635EF-484D-4D15-9801-7C33088D101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TW" altLang="en-US"/>
          </a:p>
        </p:txBody>
      </p:sp>
      <p:sp>
        <p:nvSpPr>
          <p:cNvPr id="33796" name="投影片編號版面配置區 3">
            <a:extLst>
              <a:ext uri="{FF2B5EF4-FFF2-40B4-BE49-F238E27FC236}">
                <a16:creationId xmlns:a16="http://schemas.microsoft.com/office/drawing/2014/main" id="{E2C21769-8EE3-4F6D-BF02-DAA136D2BA1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fld id="{91920736-FCD5-4F70-8A08-53270349B8CD}" type="slidenum">
              <a:rPr lang="zh-TW" altLang="en-US" sz="1200"/>
              <a:pPr/>
              <a:t>45</a:t>
            </a:fld>
            <a:endParaRPr lang="zh-TW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4F4F636A-01C2-40BC-8CD3-A5AD05FBF1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8D5DDE4C-06AA-4269-B851-2F7DA0342E5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/>
              <a:t>按一下以編輯母片子標題樣式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DCC9492E-CC22-4229-B04C-3EA4E68185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4901D786-B23E-49A5-B061-8C7EE8BB5A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A6031FA-79E1-471D-983D-A7A4261D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393888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CDB187-027E-4DCC-AF4D-1DDB6D3A4C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5A2B2A8-E86F-4B8D-A2BB-2336DA66522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78C74FE0-38D5-4226-8D4D-C51AFEBD55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15798180-8131-4872-823A-D8BCE9B86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BB84248E-8959-4318-9F75-D8E38DD56C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1624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>
            <a:extLst>
              <a:ext uri="{FF2B5EF4-FFF2-40B4-BE49-F238E27FC236}">
                <a16:creationId xmlns:a16="http://schemas.microsoft.com/office/drawing/2014/main" id="{BA846FAA-A567-40D6-987C-10EA605ABA2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直排文字版面配置區 2">
            <a:extLst>
              <a:ext uri="{FF2B5EF4-FFF2-40B4-BE49-F238E27FC236}">
                <a16:creationId xmlns:a16="http://schemas.microsoft.com/office/drawing/2014/main" id="{5B4B686D-5873-4160-9D13-792DB1D0E54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B25D9FEB-8BB7-4457-AAC8-6B58D4FBB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618ED109-279A-40EF-90BE-739DFB3052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E5040E36-4203-4F04-8349-9BF5444651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265589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標題，四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內容版面配置區 4"/>
          <p:cNvSpPr>
            <a:spLocks noGrp="1"/>
          </p:cNvSpPr>
          <p:nvPr>
            <p:ph sz="quarter" idx="3"/>
          </p:nvPr>
        </p:nvSpPr>
        <p:spPr>
          <a:xfrm>
            <a:off x="914400" y="4114800"/>
            <a:ext cx="508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9DEB412-83F1-41CA-8E0E-9E06C78081A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422400" y="6324600"/>
            <a:ext cx="2540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C2AA6FD1-7050-4439-A0D0-6DFD854D0F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24600"/>
            <a:ext cx="3860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A887386C-534C-4532-807A-43359A5362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229600" y="6324600"/>
            <a:ext cx="2540000" cy="4572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93CDADA-1C54-42E4-BE68-C749D31D9F7F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289885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EE5813D7-343C-4F47-BEF2-DB67DED23A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3240A04C-8E74-4D44-A03E-EEB5FB3CC2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6B88A03D-2E51-438D-8997-5D921568D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96DF2F13-08C2-4CEB-A11F-F8FA7E1DC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9C1EA63B-D295-48D6-881C-993390A420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9231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DE97D58-645E-4E9A-8A94-BA6129D8FC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4F362E89-C64F-419F-92B6-E843A05F3C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381D1450-67A6-44D1-BB10-7B6E1E3A5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D2662404-15DF-45A1-A307-AC3E6135B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7C2DFEBD-C80A-41EF-965E-0155D518A3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71106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個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0A996596-9614-4551-8E66-0724A0ED2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028EECB2-5A9F-4482-96A9-A3D9B0B462B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5689B4C1-C1E1-41E2-88DB-5CA7FC9B10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C881A1E-1E29-4019-A85B-74F0BA0AB3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529F5EA-36F0-4570-95ED-C3E504824B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789F0A50-E80D-4EBA-A41A-49F61C46A7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786243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76A7185-E3D7-45F2-8C88-E3E2AA2A5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668FB729-00A1-41C3-AA61-B8D407798F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4" name="內容版面配置區 3">
            <a:extLst>
              <a:ext uri="{FF2B5EF4-FFF2-40B4-BE49-F238E27FC236}">
                <a16:creationId xmlns:a16="http://schemas.microsoft.com/office/drawing/2014/main" id="{2CF0AC20-90E0-4D1B-BCD4-A77D2E196F2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5" name="文字版面配置區 4">
            <a:extLst>
              <a:ext uri="{FF2B5EF4-FFF2-40B4-BE49-F238E27FC236}">
                <a16:creationId xmlns:a16="http://schemas.microsoft.com/office/drawing/2014/main" id="{4E5C4B3A-FB28-4E5D-B528-8385F62F6C3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6" name="內容版面配置區 5">
            <a:extLst>
              <a:ext uri="{FF2B5EF4-FFF2-40B4-BE49-F238E27FC236}">
                <a16:creationId xmlns:a16="http://schemas.microsoft.com/office/drawing/2014/main" id="{C9511AC7-672B-4583-9EE6-D42A047437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7" name="日期版面配置區 6">
            <a:extLst>
              <a:ext uri="{FF2B5EF4-FFF2-40B4-BE49-F238E27FC236}">
                <a16:creationId xmlns:a16="http://schemas.microsoft.com/office/drawing/2014/main" id="{C04C7D6A-E7F5-4E6D-A63C-ACCFF637A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8" name="頁尾版面配置區 7">
            <a:extLst>
              <a:ext uri="{FF2B5EF4-FFF2-40B4-BE49-F238E27FC236}">
                <a16:creationId xmlns:a16="http://schemas.microsoft.com/office/drawing/2014/main" id="{366091F8-8713-44D3-90E9-6E6526B8F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>
            <a:extLst>
              <a:ext uri="{FF2B5EF4-FFF2-40B4-BE49-F238E27FC236}">
                <a16:creationId xmlns:a16="http://schemas.microsoft.com/office/drawing/2014/main" id="{05C87A67-ACBD-4D48-A3A1-7AFC669A4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3967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72BE982F-27A2-43CE-AD83-0CC4E1D3F2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日期版面配置區 2">
            <a:extLst>
              <a:ext uri="{FF2B5EF4-FFF2-40B4-BE49-F238E27FC236}">
                <a16:creationId xmlns:a16="http://schemas.microsoft.com/office/drawing/2014/main" id="{F3B9BDA3-1F1B-45D8-A05D-52380C55D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4" name="頁尾版面配置區 3">
            <a:extLst>
              <a:ext uri="{FF2B5EF4-FFF2-40B4-BE49-F238E27FC236}">
                <a16:creationId xmlns:a16="http://schemas.microsoft.com/office/drawing/2014/main" id="{50C06B00-FC3F-4DB2-B740-1892E0DD0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>
            <a:extLst>
              <a:ext uri="{FF2B5EF4-FFF2-40B4-BE49-F238E27FC236}">
                <a16:creationId xmlns:a16="http://schemas.microsoft.com/office/drawing/2014/main" id="{2C2BC5D3-2547-4911-ADB8-689DE828E9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256886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>
            <a:extLst>
              <a:ext uri="{FF2B5EF4-FFF2-40B4-BE49-F238E27FC236}">
                <a16:creationId xmlns:a16="http://schemas.microsoft.com/office/drawing/2014/main" id="{3AD75FB3-04CF-4824-8354-3BB51B6DA1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3" name="頁尾版面配置區 2">
            <a:extLst>
              <a:ext uri="{FF2B5EF4-FFF2-40B4-BE49-F238E27FC236}">
                <a16:creationId xmlns:a16="http://schemas.microsoft.com/office/drawing/2014/main" id="{69A72D08-5BFB-4FCF-A899-A7DD7ECD0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>
            <a:extLst>
              <a:ext uri="{FF2B5EF4-FFF2-40B4-BE49-F238E27FC236}">
                <a16:creationId xmlns:a16="http://schemas.microsoft.com/office/drawing/2014/main" id="{70114DAD-450F-4AE4-8AFF-6A7B5FF3E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80254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輔助字幕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B8DC0FD2-943D-49EA-830C-81BE614061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內容版面配置區 2">
            <a:extLst>
              <a:ext uri="{FF2B5EF4-FFF2-40B4-BE49-F238E27FC236}">
                <a16:creationId xmlns:a16="http://schemas.microsoft.com/office/drawing/2014/main" id="{7405B990-8CBC-4094-955C-847480BA3F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512D0941-0E55-4611-BDA0-2717ABE6C0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8D3E5BA2-2815-4803-B19C-6F732A51F1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1C493C8F-222C-4CEB-AA0A-49E1885037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6B3E5B33-9584-4709-A2A1-636454E81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9930119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輔助字幕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595E8E89-9E7D-48CA-8F7B-FF7591A82A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圖片版面配置區 2">
            <a:extLst>
              <a:ext uri="{FF2B5EF4-FFF2-40B4-BE49-F238E27FC236}">
                <a16:creationId xmlns:a16="http://schemas.microsoft.com/office/drawing/2014/main" id="{E5B4C8C7-AB3A-42DF-90D6-188CAB21F9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>
            <a:extLst>
              <a:ext uri="{FF2B5EF4-FFF2-40B4-BE49-F238E27FC236}">
                <a16:creationId xmlns:a16="http://schemas.microsoft.com/office/drawing/2014/main" id="{EE3E8C87-0F86-445D-B68F-E169880F549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/>
              <a:t>按一下以編輯母片文字樣式</a:t>
            </a:r>
          </a:p>
        </p:txBody>
      </p:sp>
      <p:sp>
        <p:nvSpPr>
          <p:cNvPr id="5" name="日期版面配置區 4">
            <a:extLst>
              <a:ext uri="{FF2B5EF4-FFF2-40B4-BE49-F238E27FC236}">
                <a16:creationId xmlns:a16="http://schemas.microsoft.com/office/drawing/2014/main" id="{9D0E6D11-9BE3-4F25-9E4A-DEBA9FD670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6" name="頁尾版面配置區 5">
            <a:extLst>
              <a:ext uri="{FF2B5EF4-FFF2-40B4-BE49-F238E27FC236}">
                <a16:creationId xmlns:a16="http://schemas.microsoft.com/office/drawing/2014/main" id="{F2103C9C-1CD6-4183-8A79-F383545E1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>
            <a:extLst>
              <a:ext uri="{FF2B5EF4-FFF2-40B4-BE49-F238E27FC236}">
                <a16:creationId xmlns:a16="http://schemas.microsoft.com/office/drawing/2014/main" id="{E5302954-EBAD-4EA0-BE9B-3B52BDE53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7995153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>
            <a:extLst>
              <a:ext uri="{FF2B5EF4-FFF2-40B4-BE49-F238E27FC236}">
                <a16:creationId xmlns:a16="http://schemas.microsoft.com/office/drawing/2014/main" id="{F5A4DE72-1673-4D27-BE6B-0417986801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/>
              <a:t>按一下以編輯母片標題樣式</a:t>
            </a:r>
          </a:p>
        </p:txBody>
      </p:sp>
      <p:sp>
        <p:nvSpPr>
          <p:cNvPr id="3" name="文字版面配置區 2">
            <a:extLst>
              <a:ext uri="{FF2B5EF4-FFF2-40B4-BE49-F238E27FC236}">
                <a16:creationId xmlns:a16="http://schemas.microsoft.com/office/drawing/2014/main" id="{9C599A2F-EF3B-4630-A763-638893CCC5A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/>
              <a:t>按一下以編輯母片文字樣式</a:t>
            </a:r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</a:p>
        </p:txBody>
      </p:sp>
      <p:sp>
        <p:nvSpPr>
          <p:cNvPr id="4" name="日期版面配置區 3">
            <a:extLst>
              <a:ext uri="{FF2B5EF4-FFF2-40B4-BE49-F238E27FC236}">
                <a16:creationId xmlns:a16="http://schemas.microsoft.com/office/drawing/2014/main" id="{12988524-163B-4828-BB4F-26DF48E4E37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A9DEC9-4D0A-4A04-807A-98AD69CD1CBA}" type="datetimeFigureOut">
              <a:rPr lang="zh-TW" altLang="en-US" smtClean="0"/>
              <a:pPr/>
              <a:t>2021/9/29</a:t>
            </a:fld>
            <a:endParaRPr lang="zh-TW" altLang="en-US"/>
          </a:p>
        </p:txBody>
      </p:sp>
      <p:sp>
        <p:nvSpPr>
          <p:cNvPr id="5" name="頁尾版面配置區 4">
            <a:extLst>
              <a:ext uri="{FF2B5EF4-FFF2-40B4-BE49-F238E27FC236}">
                <a16:creationId xmlns:a16="http://schemas.microsoft.com/office/drawing/2014/main" id="{B659B292-F45E-416E-BA12-B8E03B07F80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>
            <a:extLst>
              <a:ext uri="{FF2B5EF4-FFF2-40B4-BE49-F238E27FC236}">
                <a16:creationId xmlns:a16="http://schemas.microsoft.com/office/drawing/2014/main" id="{39BC9A98-E763-4776-9C42-7A9324E437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D9D983-6243-4ED7-941D-A4231E71BCA5}" type="slidenum">
              <a:rPr lang="zh-TW" altLang="en-US" smtClean="0"/>
              <a:pPr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33027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9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F1C613B7-79F8-4C27-B9A1-0C6AFF65F0C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78000"/>
            <a:ext cx="12192000" cy="5080000"/>
          </a:xfrm>
          <a:prstGeom prst="rect">
            <a:avLst/>
          </a:prstGeom>
        </p:spPr>
      </p:pic>
      <p:sp>
        <p:nvSpPr>
          <p:cNvPr id="2" name="標題 1">
            <a:extLst>
              <a:ext uri="{FF2B5EF4-FFF2-40B4-BE49-F238E27FC236}">
                <a16:creationId xmlns:a16="http://schemas.microsoft.com/office/drawing/2014/main" id="{614F84E5-0DF0-4D82-AA99-ED762A88A5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38275" y="89694"/>
            <a:ext cx="9144000" cy="1252538"/>
          </a:xfrm>
        </p:spPr>
        <p:txBody>
          <a:bodyPr>
            <a:normAutofit/>
          </a:bodyPr>
          <a:lstStyle/>
          <a:p>
            <a:r>
              <a:rPr lang="zh-TW" altLang="en-US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一年級常識  上學期</a:t>
            </a:r>
          </a:p>
        </p:txBody>
      </p:sp>
      <p:sp>
        <p:nvSpPr>
          <p:cNvPr id="3" name="副標題 2">
            <a:extLst>
              <a:ext uri="{FF2B5EF4-FFF2-40B4-BE49-F238E27FC236}">
                <a16:creationId xmlns:a16="http://schemas.microsoft.com/office/drawing/2014/main" id="{16C8D037-AB30-4467-8A1A-772F43B924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487488"/>
            <a:ext cx="9144000" cy="1655762"/>
          </a:xfrm>
        </p:spPr>
        <p:txBody>
          <a:bodyPr>
            <a:normAutofit/>
          </a:bodyPr>
          <a:lstStyle/>
          <a:p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第一、二課温習</a:t>
            </a:r>
          </a:p>
        </p:txBody>
      </p:sp>
    </p:spTree>
    <p:extLst>
      <p:ext uri="{BB962C8B-B14F-4D97-AF65-F5344CB8AC3E}">
        <p14:creationId xmlns:p14="http://schemas.microsoft.com/office/powerpoint/2010/main" val="73015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標題 1"/>
          <p:cNvSpPr>
            <a:spLocks noGrp="1"/>
          </p:cNvSpPr>
          <p:nvPr>
            <p:ph type="title"/>
          </p:nvPr>
        </p:nvSpPr>
        <p:spPr>
          <a:xfrm>
            <a:off x="1708005" y="2371942"/>
            <a:ext cx="82296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HK" sz="5400" dirty="0">
                <a:latin typeface="標楷體" panose="03000509000000000000" pitchFamily="65" charset="-120"/>
                <a:ea typeface="標楷體" panose="03000509000000000000" pitchFamily="65" charset="-120"/>
              </a:rPr>
              <a:t>乘坐電單車</a:t>
            </a:r>
            <a:endParaRPr lang="zh-HK" altLang="en-US" sz="54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5123" name="內容版面配置區 2"/>
          <p:cNvSpPr>
            <a:spLocks noGrp="1"/>
          </p:cNvSpPr>
          <p:nvPr>
            <p:ph idx="1"/>
          </p:nvPr>
        </p:nvSpPr>
        <p:spPr>
          <a:xfrm>
            <a:off x="1708005" y="5121389"/>
            <a:ext cx="7429500" cy="714375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需配戴頭盔，避免頭部受傷。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未滿六歲的兒童禁止</a:t>
            </a:r>
            <a:r>
              <a:rPr lang="zh-TW" altLang="zh-HK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乘坐電單車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endParaRPr lang="zh-HK" altLang="en-US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124" name="Picture 5" descr="C:\Users\user\Desktop\LING\澳門常識\EBOOK\PPT\一上\mgs_1A_p03_ppt.ppt\1AU1_P03_04_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9485" y="1401186"/>
            <a:ext cx="4945063" cy="3313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圖片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913504" y="5015458"/>
            <a:ext cx="1511300" cy="151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926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1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12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標題 1"/>
          <p:cNvSpPr>
            <a:spLocks noGrp="1"/>
          </p:cNvSpPr>
          <p:nvPr>
            <p:ph type="title"/>
          </p:nvPr>
        </p:nvSpPr>
        <p:spPr>
          <a:xfrm>
            <a:off x="1723159" y="2292495"/>
            <a:ext cx="82296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HK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乘</a:t>
            </a:r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坐巴士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171" name="內容版面配置區 2"/>
          <p:cNvSpPr>
            <a:spLocks noGrp="1"/>
          </p:cNvSpPr>
          <p:nvPr>
            <p:ph idx="1"/>
          </p:nvPr>
        </p:nvSpPr>
        <p:spPr>
          <a:xfrm>
            <a:off x="2021291" y="4975226"/>
            <a:ext cx="7773253" cy="1306512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安靜坐在座位上。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站着時要握緊扶手，以免受傷。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endParaRPr lang="zh-HK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01216" y="1034474"/>
            <a:ext cx="5191018" cy="3460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721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17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標題 1"/>
          <p:cNvSpPr>
            <a:spLocks noGrp="1"/>
          </p:cNvSpPr>
          <p:nvPr>
            <p:ph type="title"/>
          </p:nvPr>
        </p:nvSpPr>
        <p:spPr>
          <a:xfrm>
            <a:off x="1717242" y="2520950"/>
            <a:ext cx="82296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HK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乘</a:t>
            </a:r>
            <a:r>
              <a:rPr lang="zh-HK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坐私家車</a:t>
            </a:r>
          </a:p>
        </p:txBody>
      </p:sp>
      <p:sp>
        <p:nvSpPr>
          <p:cNvPr id="8195" name="內容版面配置區 2"/>
          <p:cNvSpPr>
            <a:spLocks noGrp="1"/>
          </p:cNvSpPr>
          <p:nvPr>
            <p:ph idx="1"/>
          </p:nvPr>
        </p:nvSpPr>
        <p:spPr>
          <a:xfrm>
            <a:off x="2058987" y="4867228"/>
            <a:ext cx="7777162" cy="714375"/>
          </a:xfrm>
        </p:spPr>
        <p:txBody>
          <a:bodyPr>
            <a:noAutofit/>
          </a:bodyPr>
          <a:lstStyle/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安靜坐在座位上。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佩戴安全帶，避免在交通意外發生時受傷。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未滿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12</a:t>
            </a:r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歲需坐後座。</a:t>
            </a: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endParaRPr lang="en-US" altLang="zh-TW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Wingdings" panose="05000000000000000000" pitchFamily="2" charset="2"/>
              <a:buChar char="l"/>
            </a:pPr>
            <a:endParaRPr lang="zh-HK" altLang="en-US" sz="32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196" name="Picture 5" descr="C:\Users\user\Desktop\LING\澳門常識\EBOOK\PPT\一上\mgs_1A_p03_ppt.ppt\1AU1_P03_07_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166" y="1511589"/>
            <a:ext cx="4733925" cy="3168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859983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HK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 l="7491" t="22674" r="7257" b="14591"/>
          <a:stretch/>
        </p:blipFill>
        <p:spPr>
          <a:xfrm>
            <a:off x="0" y="1149311"/>
            <a:ext cx="12151778" cy="5027652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524000" y="1"/>
            <a:ext cx="9144000" cy="794327"/>
          </a:xfrm>
          <a:prstGeom prst="rect">
            <a:avLst/>
          </a:prstGeom>
          <a:solidFill>
            <a:srgbClr val="FF0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上學途中你會經過哪些地方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97510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/>
          <a:srcRect l="68469" t="40880" r="7204" b="24978"/>
          <a:stretch/>
        </p:blipFill>
        <p:spPr>
          <a:xfrm>
            <a:off x="4018024" y="3592922"/>
            <a:ext cx="4016267" cy="3169017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 l="6889" t="40880" r="38101" b="24978"/>
          <a:stretch/>
        </p:blipFill>
        <p:spPr>
          <a:xfrm>
            <a:off x="1691012" y="835941"/>
            <a:ext cx="8344111" cy="2911645"/>
          </a:xfrm>
          <a:prstGeom prst="rect">
            <a:avLst/>
          </a:prstGeom>
        </p:spPr>
      </p:pic>
      <p:sp>
        <p:nvSpPr>
          <p:cNvPr id="5" name="標題 1"/>
          <p:cNvSpPr txBox="1">
            <a:spLocks/>
          </p:cNvSpPr>
          <p:nvPr/>
        </p:nvSpPr>
        <p:spPr>
          <a:xfrm>
            <a:off x="1524001" y="1"/>
            <a:ext cx="9144000" cy="77098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上學時</a:t>
            </a:r>
            <a:r>
              <a:rPr lang="zh-TW" altLang="en-US" dirty="0">
                <a:latin typeface="標楷體" panose="03000509000000000000" pitchFamily="65" charset="-120"/>
                <a:ea typeface="全真楷書" panose="02010609000101010101" pitchFamily="49" charset="-120"/>
              </a:rPr>
              <a:t>，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你會使用哪些設施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64252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1"/>
          <p:cNvSpPr txBox="1">
            <a:spLocks/>
          </p:cNvSpPr>
          <p:nvPr/>
        </p:nvSpPr>
        <p:spPr>
          <a:xfrm>
            <a:off x="1524000" y="1"/>
            <a:ext cx="9144000" cy="108989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你會注意哪些安全事項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內容版面配置區 2"/>
          <p:cNvSpPr txBox="1">
            <a:spLocks/>
          </p:cNvSpPr>
          <p:nvPr/>
        </p:nvSpPr>
        <p:spPr>
          <a:xfrm>
            <a:off x="2668663" y="4409966"/>
            <a:ext cx="5917157" cy="210410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望兩邊車道。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專心過馬路，勿分心。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按照交通燈指示過馬路。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HK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/>
          <a:srcRect l="6889" t="40880" r="68588" b="24978"/>
          <a:stretch/>
        </p:blipFill>
        <p:spPr>
          <a:xfrm>
            <a:off x="5376289" y="1244103"/>
            <a:ext cx="3847449" cy="3011653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65364">
            <a:off x="2624315" y="1653287"/>
            <a:ext cx="2265632" cy="2039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76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/>
          <p:cNvSpPr txBox="1">
            <a:spLocks/>
          </p:cNvSpPr>
          <p:nvPr/>
        </p:nvSpPr>
        <p:spPr>
          <a:xfrm>
            <a:off x="3941804" y="5176789"/>
            <a:ext cx="5917157" cy="71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不在樓梯間追逐。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注意上落方向。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HK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6" name="圖片 5"/>
          <p:cNvPicPr>
            <a:picLocks noChangeAspect="1"/>
          </p:cNvPicPr>
          <p:nvPr/>
        </p:nvPicPr>
        <p:blipFill rotWithShape="1">
          <a:blip r:embed="rId2" cstate="print"/>
          <a:srcRect l="37072" t="40880" r="38101" b="24978"/>
          <a:stretch/>
        </p:blipFill>
        <p:spPr>
          <a:xfrm>
            <a:off x="4895352" y="1245424"/>
            <a:ext cx="4449171" cy="3439998"/>
          </a:xfrm>
          <a:prstGeom prst="rect">
            <a:avLst/>
          </a:prstGeom>
        </p:spPr>
      </p:pic>
      <p:sp>
        <p:nvSpPr>
          <p:cNvPr id="8" name="標題 1"/>
          <p:cNvSpPr txBox="1">
            <a:spLocks/>
          </p:cNvSpPr>
          <p:nvPr/>
        </p:nvSpPr>
        <p:spPr>
          <a:xfrm>
            <a:off x="1524000" y="1"/>
            <a:ext cx="9144000" cy="108989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你會注意哪些安全事項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65364">
            <a:off x="2617124" y="2295083"/>
            <a:ext cx="2030170" cy="18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40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內容版面配置區 2"/>
          <p:cNvSpPr txBox="1">
            <a:spLocks/>
          </p:cNvSpPr>
          <p:nvPr/>
        </p:nvSpPr>
        <p:spPr>
          <a:xfrm>
            <a:off x="4163477" y="5010243"/>
            <a:ext cx="5917157" cy="71437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不嬉戲。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注意上落方向。</a:t>
            </a:r>
            <a:endParaRPr lang="en-US" altLang="zh-TW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buFont typeface="Wingdings" panose="05000000000000000000" pitchFamily="2" charset="2"/>
              <a:buChar char="l"/>
            </a:pPr>
            <a:endParaRPr lang="zh-HK" altLang="en-US" sz="4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8" name="圖片 7"/>
          <p:cNvPicPr>
            <a:picLocks noChangeAspect="1"/>
          </p:cNvPicPr>
          <p:nvPr/>
        </p:nvPicPr>
        <p:blipFill rotWithShape="1">
          <a:blip r:embed="rId2" cstate="print"/>
          <a:srcRect l="68469" t="40880" r="7204" b="24978"/>
          <a:stretch/>
        </p:blipFill>
        <p:spPr>
          <a:xfrm>
            <a:off x="5131558" y="1380511"/>
            <a:ext cx="3850988" cy="3038605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1524000" y="1"/>
            <a:ext cx="9144000" cy="1089891"/>
          </a:xfrm>
          <a:prstGeom prst="rect">
            <a:avLst/>
          </a:prstGeom>
          <a:solidFill>
            <a:srgbClr val="00206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zh-TW" altLang="en-US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你會注意哪些安全事項</a:t>
            </a:r>
            <a:r>
              <a:rPr lang="en-US" altLang="zh-TW" dirty="0">
                <a:solidFill>
                  <a:schemeClr val="bg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solidFill>
                <a:schemeClr val="bg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965364">
            <a:off x="2617124" y="2295083"/>
            <a:ext cx="2030170" cy="1827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1375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副標題 2">
            <a:extLst>
              <a:ext uri="{FF2B5EF4-FFF2-40B4-BE49-F238E27FC236}">
                <a16:creationId xmlns:a16="http://schemas.microsoft.com/office/drawing/2014/main" id="{8DD06C0F-2C4A-4AA2-A3EE-88E0979A6240}"/>
              </a:ext>
            </a:extLst>
          </p:cNvPr>
          <p:cNvSpPr txBox="1">
            <a:spLocks/>
          </p:cNvSpPr>
          <p:nvPr/>
        </p:nvSpPr>
        <p:spPr>
          <a:xfrm>
            <a:off x="3840703" y="0"/>
            <a:ext cx="4660169" cy="799876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TW" altLang="en-US" sz="4950" dirty="0">
                <a:latin typeface="標楷體" panose="03000509000000000000" pitchFamily="65" charset="-120"/>
                <a:ea typeface="標楷體" panose="03000509000000000000" pitchFamily="65" charset="-120"/>
              </a:rPr>
              <a:t>認識我們的校園</a:t>
            </a:r>
            <a:endParaRPr lang="zh-HK" altLang="en-US" sz="495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26" name="Picture 2" descr="课室- 半次元- ACG爱好者社区">
            <a:extLst>
              <a:ext uri="{FF2B5EF4-FFF2-40B4-BE49-F238E27FC236}">
                <a16:creationId xmlns:a16="http://schemas.microsoft.com/office/drawing/2014/main" id="{7CAA30D1-4B89-45A3-9AB5-E06C1CE65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069" y="1445660"/>
            <a:ext cx="4953000" cy="4953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剪去同側角落矩形 5">
            <a:extLst>
              <a:ext uri="{FF2B5EF4-FFF2-40B4-BE49-F238E27FC236}">
                <a16:creationId xmlns:a16="http://schemas.microsoft.com/office/drawing/2014/main" id="{3B55652E-97C7-4E7C-8FC7-24394985C5DE}"/>
              </a:ext>
            </a:extLst>
          </p:cNvPr>
          <p:cNvSpPr/>
          <p:nvPr/>
        </p:nvSpPr>
        <p:spPr>
          <a:xfrm>
            <a:off x="374903" y="1092392"/>
            <a:ext cx="2126321" cy="938043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課室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7A70C56A-4833-4507-9BBF-228865CA4E9B}"/>
              </a:ext>
            </a:extLst>
          </p:cNvPr>
          <p:cNvSpPr txBox="1"/>
          <p:nvPr/>
        </p:nvSpPr>
        <p:spPr>
          <a:xfrm>
            <a:off x="5775960" y="1445660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我們可以在課室裏：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09EC99E0-CA7D-489E-93DE-D2942A5DDF80}"/>
              </a:ext>
            </a:extLst>
          </p:cNvPr>
          <p:cNvSpPr txBox="1"/>
          <p:nvPr/>
        </p:nvSpPr>
        <p:spPr>
          <a:xfrm>
            <a:off x="5775960" y="2228671"/>
            <a:ext cx="569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上課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語文、數學、英文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…)</a:t>
            </a:r>
          </a:p>
          <a:p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728D54EC-8659-4773-930B-DE94EE92B874}"/>
              </a:ext>
            </a:extLst>
          </p:cNvPr>
          <p:cNvSpPr txBox="1"/>
          <p:nvPr/>
        </p:nvSpPr>
        <p:spPr>
          <a:xfrm>
            <a:off x="5800344" y="316168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課室裏有：</a:t>
            </a:r>
          </a:p>
        </p:txBody>
      </p:sp>
      <p:sp>
        <p:nvSpPr>
          <p:cNvPr id="17" name="文字方塊 16">
            <a:extLst>
              <a:ext uri="{FF2B5EF4-FFF2-40B4-BE49-F238E27FC236}">
                <a16:creationId xmlns:a16="http://schemas.microsoft.com/office/drawing/2014/main" id="{A92AD2AC-C7F1-4CD9-810F-5212671780E0}"/>
              </a:ext>
            </a:extLst>
          </p:cNvPr>
          <p:cNvSpPr txBox="1"/>
          <p:nvPr/>
        </p:nvSpPr>
        <p:spPr>
          <a:xfrm>
            <a:off x="5800344" y="3922160"/>
            <a:ext cx="66816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黑板、投影機、屏幕、電腦</a:t>
            </a:r>
            <a:r>
              <a:rPr lang="en-US" altLang="zh-TW" sz="32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03397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6" grpId="0"/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圖片 16">
            <a:extLst>
              <a:ext uri="{FF2B5EF4-FFF2-40B4-BE49-F238E27FC236}">
                <a16:creationId xmlns:a16="http://schemas.microsoft.com/office/drawing/2014/main" id="{0788FE4E-D4D6-434D-A3BA-065198A2D50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843" y="1895742"/>
            <a:ext cx="4935244" cy="3701433"/>
          </a:xfrm>
          <a:prstGeom prst="rect">
            <a:avLst/>
          </a:prstGeom>
        </p:spPr>
      </p:pic>
      <p:sp>
        <p:nvSpPr>
          <p:cNvPr id="6" name="剪去同側角落矩形 5">
            <a:extLst>
              <a:ext uri="{FF2B5EF4-FFF2-40B4-BE49-F238E27FC236}">
                <a16:creationId xmlns:a16="http://schemas.microsoft.com/office/drawing/2014/main" id="{55D80AE4-4700-4487-82CF-A7DD656EDA60}"/>
              </a:ext>
            </a:extLst>
          </p:cNvPr>
          <p:cNvSpPr/>
          <p:nvPr/>
        </p:nvSpPr>
        <p:spPr>
          <a:xfrm>
            <a:off x="285755" y="1243807"/>
            <a:ext cx="1905784" cy="938043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操場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220EC2-1BE8-4771-9BA3-78EDF7FDEE65}"/>
              </a:ext>
            </a:extLst>
          </p:cNvPr>
          <p:cNvSpPr txBox="1"/>
          <p:nvPr/>
        </p:nvSpPr>
        <p:spPr>
          <a:xfrm>
            <a:off x="5775960" y="1445660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我們可以在操場上：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3379A56-802A-4C96-A4D3-DD229D5B7E86}"/>
              </a:ext>
            </a:extLst>
          </p:cNvPr>
          <p:cNvSpPr txBox="1"/>
          <p:nvPr/>
        </p:nvSpPr>
        <p:spPr>
          <a:xfrm>
            <a:off x="5775960" y="2228671"/>
            <a:ext cx="569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上體育課、進行小息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C0DDD82-1666-4303-83DF-A8508073B24E}"/>
              </a:ext>
            </a:extLst>
          </p:cNvPr>
          <p:cNvSpPr txBox="1"/>
          <p:nvPr/>
        </p:nvSpPr>
        <p:spPr>
          <a:xfrm>
            <a:off x="5800344" y="316168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操場上有：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0E5B413-7075-420C-A47D-8C77AAA8E1CB}"/>
              </a:ext>
            </a:extLst>
          </p:cNvPr>
          <p:cNvSpPr txBox="1"/>
          <p:nvPr/>
        </p:nvSpPr>
        <p:spPr>
          <a:xfrm>
            <a:off x="5800344" y="3944695"/>
            <a:ext cx="569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籃球架、體育運動設備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11911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E52C80-868C-4699-9D01-D44FDCE64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8605" y="2203705"/>
            <a:ext cx="6314539" cy="2199926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第一課    上學去</a:t>
            </a:r>
          </a:p>
        </p:txBody>
      </p:sp>
    </p:spTree>
    <p:extLst>
      <p:ext uri="{BB962C8B-B14F-4D97-AF65-F5344CB8AC3E}">
        <p14:creationId xmlns:p14="http://schemas.microsoft.com/office/powerpoint/2010/main" val="1541276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学校小卖部卡通_万图壁纸网">
            <a:extLst>
              <a:ext uri="{FF2B5EF4-FFF2-40B4-BE49-F238E27FC236}">
                <a16:creationId xmlns:a16="http://schemas.microsoft.com/office/drawing/2014/main" id="{9EC67CE4-BDBC-4475-BE5E-848811A09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051" y="1738047"/>
            <a:ext cx="5062769" cy="3583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剪去同側角落矩形 5">
            <a:extLst>
              <a:ext uri="{FF2B5EF4-FFF2-40B4-BE49-F238E27FC236}">
                <a16:creationId xmlns:a16="http://schemas.microsoft.com/office/drawing/2014/main" id="{55D80AE4-4700-4487-82CF-A7DD656EDA60}"/>
              </a:ext>
            </a:extLst>
          </p:cNvPr>
          <p:cNvSpPr/>
          <p:nvPr/>
        </p:nvSpPr>
        <p:spPr>
          <a:xfrm>
            <a:off x="285755" y="1038687"/>
            <a:ext cx="2759286" cy="1143163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小賣部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文字方塊 12">
            <a:extLst>
              <a:ext uri="{FF2B5EF4-FFF2-40B4-BE49-F238E27FC236}">
                <a16:creationId xmlns:a16="http://schemas.microsoft.com/office/drawing/2014/main" id="{DF220EC2-1BE8-4771-9BA3-78EDF7FDEE65}"/>
              </a:ext>
            </a:extLst>
          </p:cNvPr>
          <p:cNvSpPr txBox="1"/>
          <p:nvPr/>
        </p:nvSpPr>
        <p:spPr>
          <a:xfrm>
            <a:off x="5775960" y="1445660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我們可以在小賣部裏：</a:t>
            </a:r>
          </a:p>
        </p:txBody>
      </p:sp>
      <p:sp>
        <p:nvSpPr>
          <p:cNvPr id="14" name="文字方塊 13">
            <a:extLst>
              <a:ext uri="{FF2B5EF4-FFF2-40B4-BE49-F238E27FC236}">
                <a16:creationId xmlns:a16="http://schemas.microsoft.com/office/drawing/2014/main" id="{F3379A56-802A-4C96-A4D3-DD229D5B7E86}"/>
              </a:ext>
            </a:extLst>
          </p:cNvPr>
          <p:cNvSpPr txBox="1"/>
          <p:nvPr/>
        </p:nvSpPr>
        <p:spPr>
          <a:xfrm>
            <a:off x="5775960" y="2228671"/>
            <a:ext cx="569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買零食和飲品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文字方塊 14">
            <a:extLst>
              <a:ext uri="{FF2B5EF4-FFF2-40B4-BE49-F238E27FC236}">
                <a16:creationId xmlns:a16="http://schemas.microsoft.com/office/drawing/2014/main" id="{BC0DDD82-1666-4303-83DF-A8508073B24E}"/>
              </a:ext>
            </a:extLst>
          </p:cNvPr>
          <p:cNvSpPr txBox="1"/>
          <p:nvPr/>
        </p:nvSpPr>
        <p:spPr>
          <a:xfrm>
            <a:off x="5800344" y="316168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小賣部裏有：</a:t>
            </a:r>
          </a:p>
        </p:txBody>
      </p:sp>
      <p:sp>
        <p:nvSpPr>
          <p:cNvPr id="16" name="文字方塊 15">
            <a:extLst>
              <a:ext uri="{FF2B5EF4-FFF2-40B4-BE49-F238E27FC236}">
                <a16:creationId xmlns:a16="http://schemas.microsoft.com/office/drawing/2014/main" id="{00E5B413-7075-420C-A47D-8C77AAA8E1CB}"/>
              </a:ext>
            </a:extLst>
          </p:cNvPr>
          <p:cNvSpPr txBox="1"/>
          <p:nvPr/>
        </p:nvSpPr>
        <p:spPr>
          <a:xfrm>
            <a:off x="5800344" y="3944695"/>
            <a:ext cx="56985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零食和飲品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校工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處理小賣部的工作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  <a:p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095469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3" grpId="0"/>
      <p:bldP spid="14" grpId="0"/>
      <p:bldP spid="15" grpId="0"/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影音室插画-影音室卡通-影音室手绘图片下载-摄图网">
            <a:extLst>
              <a:ext uri="{FF2B5EF4-FFF2-40B4-BE49-F238E27FC236}">
                <a16:creationId xmlns:a16="http://schemas.microsoft.com/office/drawing/2014/main" id="{D1B1EA08-121C-4D48-B049-16C10C184D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47"/>
          <a:stretch/>
        </p:blipFill>
        <p:spPr bwMode="auto">
          <a:xfrm>
            <a:off x="436624" y="1438765"/>
            <a:ext cx="5759989" cy="4456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醫療室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6388519" y="2024485"/>
            <a:ext cx="56985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當我們有需要或受傷時，可到醫療室尋求校護的幫助。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799414-6CEC-4BCE-96F3-09A857D277C3}"/>
              </a:ext>
            </a:extLst>
          </p:cNvPr>
          <p:cNvSpPr txBox="1"/>
          <p:nvPr/>
        </p:nvSpPr>
        <p:spPr>
          <a:xfrm>
            <a:off x="6652600" y="3924001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醫療室裏有：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64B5D7-7E25-449A-B48E-F9E9BBBE1292}"/>
              </a:ext>
            </a:extLst>
          </p:cNvPr>
          <p:cNvSpPr txBox="1"/>
          <p:nvPr/>
        </p:nvSpPr>
        <p:spPr>
          <a:xfrm>
            <a:off x="6687430" y="4508776"/>
            <a:ext cx="526073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醫療設備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校護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協助處理有需要的學生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8049937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公共洗手间图片_公共洗手间素材_公共洗手间高清图片_摄图网图片下载">
            <a:extLst>
              <a:ext uri="{FF2B5EF4-FFF2-40B4-BE49-F238E27FC236}">
                <a16:creationId xmlns:a16="http://schemas.microsoft.com/office/drawing/2014/main" id="{65886977-D8CE-4273-81D9-BAC1E5888F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063" y="1639737"/>
            <a:ext cx="5360783" cy="3970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洗手間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6402871" y="2030674"/>
            <a:ext cx="56985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洗手、大小便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799414-6CEC-4BCE-96F3-09A857D277C3}"/>
              </a:ext>
            </a:extLst>
          </p:cNvPr>
          <p:cNvSpPr txBox="1"/>
          <p:nvPr/>
        </p:nvSpPr>
        <p:spPr>
          <a:xfrm>
            <a:off x="6402871" y="3260221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洗手間裏有：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64B5D7-7E25-449A-B48E-F9E9BBBE1292}"/>
              </a:ext>
            </a:extLst>
          </p:cNvPr>
          <p:cNvSpPr txBox="1"/>
          <p:nvPr/>
        </p:nvSpPr>
        <p:spPr>
          <a:xfrm>
            <a:off x="6492815" y="3992920"/>
            <a:ext cx="52878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洗手盤、廁所、吹風機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BE5CF5-A1F4-4BFB-B112-2A6FAA1B8848}"/>
              </a:ext>
            </a:extLst>
          </p:cNvPr>
          <p:cNvSpPr txBox="1"/>
          <p:nvPr/>
        </p:nvSpPr>
        <p:spPr>
          <a:xfrm>
            <a:off x="6388519" y="137121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我們可以在洗手間裏：</a:t>
            </a:r>
          </a:p>
        </p:txBody>
      </p:sp>
    </p:spTree>
    <p:extLst>
      <p:ext uri="{BB962C8B-B14F-4D97-AF65-F5344CB8AC3E}">
        <p14:creationId xmlns:p14="http://schemas.microsoft.com/office/powerpoint/2010/main" val="1571039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群組 2">
            <a:extLst>
              <a:ext uri="{FF2B5EF4-FFF2-40B4-BE49-F238E27FC236}">
                <a16:creationId xmlns:a16="http://schemas.microsoft.com/office/drawing/2014/main" id="{BC7C8746-6C96-4E82-A4CF-3C10EB601DDF}"/>
              </a:ext>
            </a:extLst>
          </p:cNvPr>
          <p:cNvGrpSpPr/>
          <p:nvPr/>
        </p:nvGrpSpPr>
        <p:grpSpPr>
          <a:xfrm>
            <a:off x="364132" y="1673629"/>
            <a:ext cx="5684680" cy="4043200"/>
            <a:chOff x="364132" y="1571348"/>
            <a:chExt cx="6354214" cy="4274597"/>
          </a:xfrm>
        </p:grpSpPr>
        <p:pic>
          <p:nvPicPr>
            <p:cNvPr id="7170" name="Picture 2" descr="幼儿园数字音乐教室解决方案">
              <a:extLst>
                <a:ext uri="{FF2B5EF4-FFF2-40B4-BE49-F238E27FC236}">
                  <a16:creationId xmlns:a16="http://schemas.microsoft.com/office/drawing/2014/main" id="{AE7EE2E7-4387-484A-94F7-6FBECCC53F8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9951" t="11262" r="5849"/>
            <a:stretch/>
          </p:blipFill>
          <p:spPr bwMode="auto">
            <a:xfrm>
              <a:off x="364132" y="1571348"/>
              <a:ext cx="6354214" cy="427459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矩形 1">
              <a:extLst>
                <a:ext uri="{FF2B5EF4-FFF2-40B4-BE49-F238E27FC236}">
                  <a16:creationId xmlns:a16="http://schemas.microsoft.com/office/drawing/2014/main" id="{69FC2464-38C1-4DEB-9B1F-62A7F65FA6EF}"/>
                </a:ext>
              </a:extLst>
            </p:cNvPr>
            <p:cNvSpPr/>
            <p:nvPr/>
          </p:nvSpPr>
          <p:spPr>
            <a:xfrm>
              <a:off x="4770570" y="1571348"/>
              <a:ext cx="1947776" cy="419563"/>
            </a:xfrm>
            <a:prstGeom prst="rect">
              <a:avLst/>
            </a:prstGeom>
            <a:solidFill>
              <a:srgbClr val="FFFFC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音樂室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6402871" y="2030674"/>
            <a:ext cx="2430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上音樂課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799414-6CEC-4BCE-96F3-09A857D277C3}"/>
              </a:ext>
            </a:extLst>
          </p:cNvPr>
          <p:cNvSpPr txBox="1"/>
          <p:nvPr/>
        </p:nvSpPr>
        <p:spPr>
          <a:xfrm>
            <a:off x="6402871" y="3260221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音樂室裏有：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64B5D7-7E25-449A-B48E-F9E9BBBE1292}"/>
              </a:ext>
            </a:extLst>
          </p:cNvPr>
          <p:cNvSpPr txBox="1"/>
          <p:nvPr/>
        </p:nvSpPr>
        <p:spPr>
          <a:xfrm>
            <a:off x="6417964" y="3981237"/>
            <a:ext cx="568468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鋼琴、黑板、屏幕、其他音樂器材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BE5CF5-A1F4-4BFB-B112-2A6FAA1B8848}"/>
              </a:ext>
            </a:extLst>
          </p:cNvPr>
          <p:cNvSpPr txBox="1"/>
          <p:nvPr/>
        </p:nvSpPr>
        <p:spPr>
          <a:xfrm>
            <a:off x="6388519" y="137121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我們可以在音樂室裏：</a:t>
            </a:r>
          </a:p>
        </p:txBody>
      </p:sp>
    </p:spTree>
    <p:extLst>
      <p:ext uri="{BB962C8B-B14F-4D97-AF65-F5344CB8AC3E}">
        <p14:creationId xmlns:p14="http://schemas.microsoft.com/office/powerpoint/2010/main" val="22343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圖片 4">
            <a:extLst>
              <a:ext uri="{FF2B5EF4-FFF2-40B4-BE49-F238E27FC236}">
                <a16:creationId xmlns:a16="http://schemas.microsoft.com/office/drawing/2014/main" id="{86DEB515-198B-4493-9CDA-D6A1BDA480E0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33307" y="1663600"/>
            <a:ext cx="5570175" cy="3663001"/>
          </a:xfrm>
          <a:prstGeom prst="rect">
            <a:avLst/>
          </a:prstGeom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圖書館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6402871" y="2030674"/>
            <a:ext cx="432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看圖書、借閱圖書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799414-6CEC-4BCE-96F3-09A857D277C3}"/>
              </a:ext>
            </a:extLst>
          </p:cNvPr>
          <p:cNvSpPr txBox="1"/>
          <p:nvPr/>
        </p:nvSpPr>
        <p:spPr>
          <a:xfrm>
            <a:off x="6402871" y="3260221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圖書館裏有：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64B5D7-7E25-449A-B48E-F9E9BBBE1292}"/>
              </a:ext>
            </a:extLst>
          </p:cNvPr>
          <p:cNvSpPr txBox="1"/>
          <p:nvPr/>
        </p:nvSpPr>
        <p:spPr>
          <a:xfrm>
            <a:off x="6402871" y="3918317"/>
            <a:ext cx="568468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圖書，電腦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圖書館管理員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(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管理圖書館及處理圖書館的事務</a:t>
            </a: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)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BE5CF5-A1F4-4BFB-B112-2A6FAA1B8848}"/>
              </a:ext>
            </a:extLst>
          </p:cNvPr>
          <p:cNvSpPr txBox="1"/>
          <p:nvPr/>
        </p:nvSpPr>
        <p:spPr>
          <a:xfrm>
            <a:off x="6388519" y="137121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我們可以在圖書館裏：</a:t>
            </a:r>
          </a:p>
        </p:txBody>
      </p:sp>
    </p:spTree>
    <p:extLst>
      <p:ext uri="{BB962C8B-B14F-4D97-AF65-F5344CB8AC3E}">
        <p14:creationId xmlns:p14="http://schemas.microsoft.com/office/powerpoint/2010/main" val="2310590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C17688F2-3FBC-4C0D-8424-2346A089C3BF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81975" y="1371214"/>
            <a:ext cx="4791075" cy="4876800"/>
          </a:xfrm>
          <a:prstGeom prst="rect">
            <a:avLst/>
          </a:prstGeom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電腦室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6402871" y="2030674"/>
            <a:ext cx="432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上電腦課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799414-6CEC-4BCE-96F3-09A857D277C3}"/>
              </a:ext>
            </a:extLst>
          </p:cNvPr>
          <p:cNvSpPr txBox="1"/>
          <p:nvPr/>
        </p:nvSpPr>
        <p:spPr>
          <a:xfrm>
            <a:off x="6402871" y="3260221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電腦室裏有：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64B5D7-7E25-449A-B48E-F9E9BBBE1292}"/>
              </a:ext>
            </a:extLst>
          </p:cNvPr>
          <p:cNvSpPr txBox="1"/>
          <p:nvPr/>
        </p:nvSpPr>
        <p:spPr>
          <a:xfrm>
            <a:off x="6402871" y="3918317"/>
            <a:ext cx="568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電腦、白板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BE5CF5-A1F4-4BFB-B112-2A6FAA1B8848}"/>
              </a:ext>
            </a:extLst>
          </p:cNvPr>
          <p:cNvSpPr txBox="1"/>
          <p:nvPr/>
        </p:nvSpPr>
        <p:spPr>
          <a:xfrm>
            <a:off x="6388518" y="1371214"/>
            <a:ext cx="529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我們可以在電腦室裏：</a:t>
            </a:r>
          </a:p>
        </p:txBody>
      </p:sp>
    </p:spTree>
    <p:extLst>
      <p:ext uri="{BB962C8B-B14F-4D97-AF65-F5344CB8AC3E}">
        <p14:creationId xmlns:p14="http://schemas.microsoft.com/office/powerpoint/2010/main" val="2516050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791D6D42-5084-4FFC-90CC-C7CF80C6525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363" y="869825"/>
            <a:ext cx="4008120" cy="5725057"/>
          </a:xfrm>
          <a:prstGeom prst="rect">
            <a:avLst/>
          </a:prstGeom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舞蹈室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6402871" y="2030674"/>
            <a:ext cx="432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上舞蹈課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89799414-6CEC-4BCE-96F3-09A857D277C3}"/>
              </a:ext>
            </a:extLst>
          </p:cNvPr>
          <p:cNvSpPr txBox="1"/>
          <p:nvPr/>
        </p:nvSpPr>
        <p:spPr>
          <a:xfrm>
            <a:off x="6402871" y="3260221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舞蹈室裏有：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3964B5D7-7E25-449A-B48E-F9E9BBBE1292}"/>
              </a:ext>
            </a:extLst>
          </p:cNvPr>
          <p:cNvSpPr txBox="1"/>
          <p:nvPr/>
        </p:nvSpPr>
        <p:spPr>
          <a:xfrm>
            <a:off x="6402871" y="3918317"/>
            <a:ext cx="568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音響、鏡子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B7BE5CF5-A1F4-4BFB-B112-2A6FAA1B8848}"/>
              </a:ext>
            </a:extLst>
          </p:cNvPr>
          <p:cNvSpPr txBox="1"/>
          <p:nvPr/>
        </p:nvSpPr>
        <p:spPr>
          <a:xfrm>
            <a:off x="6388518" y="1371214"/>
            <a:ext cx="529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我們可以在舞蹈室裏：</a:t>
            </a:r>
          </a:p>
        </p:txBody>
      </p:sp>
    </p:spTree>
    <p:extLst>
      <p:ext uri="{BB962C8B-B14F-4D97-AF65-F5344CB8AC3E}">
        <p14:creationId xmlns:p14="http://schemas.microsoft.com/office/powerpoint/2010/main" val="3903763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  <p:bldP spid="8" grpId="0"/>
      <p:bldP spid="9" grpId="0"/>
      <p:bldP spid="1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>
            <a:extLst>
              <a:ext uri="{FF2B5EF4-FFF2-40B4-BE49-F238E27FC236}">
                <a16:creationId xmlns:a16="http://schemas.microsoft.com/office/drawing/2014/main" id="{00A3F009-9677-44C0-83B4-6574703DF3B7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904" y="1503929"/>
            <a:ext cx="4713303" cy="4713303"/>
          </a:xfrm>
          <a:prstGeom prst="rect">
            <a:avLst/>
          </a:prstGeom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禮堂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文字方塊 5">
            <a:extLst>
              <a:ext uri="{FF2B5EF4-FFF2-40B4-BE49-F238E27FC236}">
                <a16:creationId xmlns:a16="http://schemas.microsoft.com/office/drawing/2014/main" id="{4FA6D374-F3E5-429F-BF83-6FE1109B558A}"/>
              </a:ext>
            </a:extLst>
          </p:cNvPr>
          <p:cNvSpPr txBox="1"/>
          <p:nvPr/>
        </p:nvSpPr>
        <p:spPr>
          <a:xfrm>
            <a:off x="5639392" y="2437609"/>
            <a:ext cx="4321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聽講座、進行集會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文字方塊 7">
            <a:extLst>
              <a:ext uri="{FF2B5EF4-FFF2-40B4-BE49-F238E27FC236}">
                <a16:creationId xmlns:a16="http://schemas.microsoft.com/office/drawing/2014/main" id="{924E1DF1-54C8-41CE-8545-9E741D1D7F2A}"/>
              </a:ext>
            </a:extLst>
          </p:cNvPr>
          <p:cNvSpPr txBox="1"/>
          <p:nvPr/>
        </p:nvSpPr>
        <p:spPr>
          <a:xfrm>
            <a:off x="5639392" y="3704104"/>
            <a:ext cx="4008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禮堂裏有：</a:t>
            </a:r>
          </a:p>
        </p:txBody>
      </p:sp>
      <p:sp>
        <p:nvSpPr>
          <p:cNvPr id="9" name="文字方塊 8">
            <a:extLst>
              <a:ext uri="{FF2B5EF4-FFF2-40B4-BE49-F238E27FC236}">
                <a16:creationId xmlns:a16="http://schemas.microsoft.com/office/drawing/2014/main" id="{787F3D36-1F6B-4CA1-8764-936E9E365235}"/>
              </a:ext>
            </a:extLst>
          </p:cNvPr>
          <p:cNvSpPr txBox="1"/>
          <p:nvPr/>
        </p:nvSpPr>
        <p:spPr>
          <a:xfrm>
            <a:off x="5639392" y="4362200"/>
            <a:ext cx="568468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音響、投影機、屏幕、舞台 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5D95AA3F-D00B-4DA9-B2C4-1F9583B35177}"/>
              </a:ext>
            </a:extLst>
          </p:cNvPr>
          <p:cNvSpPr txBox="1"/>
          <p:nvPr/>
        </p:nvSpPr>
        <p:spPr>
          <a:xfrm>
            <a:off x="5625039" y="1815097"/>
            <a:ext cx="52944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我們可以在禮堂裏：</a:t>
            </a:r>
          </a:p>
        </p:txBody>
      </p:sp>
    </p:spTree>
    <p:extLst>
      <p:ext uri="{BB962C8B-B14F-4D97-AF65-F5344CB8AC3E}">
        <p14:creationId xmlns:p14="http://schemas.microsoft.com/office/powerpoint/2010/main" val="1852826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8" grpId="0"/>
      <p:bldP spid="9" grpId="0"/>
      <p:bldP spid="10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>
            <a:extLst>
              <a:ext uri="{FF2B5EF4-FFF2-40B4-BE49-F238E27FC236}">
                <a16:creationId xmlns:a16="http://schemas.microsoft.com/office/drawing/2014/main" id="{4061857B-5351-4008-B454-A627FE21728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2234" t="451" r="50000" b="25277"/>
          <a:stretch/>
        </p:blipFill>
        <p:spPr>
          <a:xfrm>
            <a:off x="719091" y="1696742"/>
            <a:ext cx="3684234" cy="4296507"/>
          </a:xfrm>
          <a:prstGeom prst="rect">
            <a:avLst/>
          </a:prstGeom>
        </p:spPr>
      </p:pic>
      <p:sp>
        <p:nvSpPr>
          <p:cNvPr id="4" name="剪去同側角落矩形 5">
            <a:extLst>
              <a:ext uri="{FF2B5EF4-FFF2-40B4-BE49-F238E27FC236}">
                <a16:creationId xmlns:a16="http://schemas.microsoft.com/office/drawing/2014/main" id="{A424DC90-1C59-49E1-B3FA-7C57FBA62861}"/>
              </a:ext>
            </a:extLst>
          </p:cNvPr>
          <p:cNvSpPr/>
          <p:nvPr/>
        </p:nvSpPr>
        <p:spPr>
          <a:xfrm>
            <a:off x="364132" y="634110"/>
            <a:ext cx="2835323" cy="1289714"/>
          </a:xfrm>
          <a:prstGeom prst="snip2SameRect">
            <a:avLst/>
          </a:prstGeom>
          <a:ln w="5715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教務處</a:t>
            </a:r>
            <a:endParaRPr lang="zh-HK" altLang="en-US" sz="6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文字方塊 6">
            <a:extLst>
              <a:ext uri="{FF2B5EF4-FFF2-40B4-BE49-F238E27FC236}">
                <a16:creationId xmlns:a16="http://schemas.microsoft.com/office/drawing/2014/main" id="{B86A1D70-4EC2-4BE8-A20E-20B846CEACC2}"/>
              </a:ext>
            </a:extLst>
          </p:cNvPr>
          <p:cNvSpPr txBox="1"/>
          <p:nvPr/>
        </p:nvSpPr>
        <p:spPr>
          <a:xfrm>
            <a:off x="5083057" y="2700798"/>
            <a:ext cx="638985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老師辦公的地方，老師在這裏準備教學工作和批改作業，以及處理學生事務。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054348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46762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ea typeface="全真綜藝體" panose="02010609000101010101" pitchFamily="49" charset="-120"/>
              </a:rPr>
              <a:t>收拾書包</a:t>
            </a:r>
            <a:endParaRPr lang="zh-HK" altLang="en-US" sz="4800" dirty="0">
              <a:ea typeface="全真綜藝體" panose="02010609000101010101" pitchFamily="49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/>
          <a:srcRect l="7623" t="3125" r="6680" b="7996"/>
          <a:stretch/>
        </p:blipFill>
        <p:spPr>
          <a:xfrm>
            <a:off x="1524001" y="1472324"/>
            <a:ext cx="8966579" cy="522839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4111105" y="66575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ea typeface="全真細黑體" panose="02010609000101010101" pitchFamily="49" charset="-120"/>
              </a:rPr>
              <a:t>根據課表，選擇適當的選項。</a:t>
            </a:r>
            <a:br>
              <a:rPr lang="zh-TW" altLang="en-US" dirty="0">
                <a:ea typeface="全真細黑體" panose="02010609000101010101" pitchFamily="49" charset="-120"/>
              </a:rPr>
            </a:br>
            <a:endParaRPr lang="zh-HK" altLang="en-US" dirty="0">
              <a:ea typeface="全真細黑體" panose="02010609000101010101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658097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3A4CFD5B-E556-4873-8244-EB75C741A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8659" y="879734"/>
            <a:ext cx="10515600" cy="1325563"/>
          </a:xfrm>
        </p:spPr>
        <p:txBody>
          <a:bodyPr>
            <a:normAutofit/>
          </a:bodyPr>
          <a:lstStyle/>
          <a:p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進進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今年剛升上一年級，你們可以告訴他上學前要準備甚麼嗎？</a:t>
            </a:r>
          </a:p>
        </p:txBody>
      </p:sp>
      <p:pic>
        <p:nvPicPr>
          <p:cNvPr id="5" name="內容版面配置區 3">
            <a:extLst>
              <a:ext uri="{FF2B5EF4-FFF2-40B4-BE49-F238E27FC236}">
                <a16:creationId xmlns:a16="http://schemas.microsoft.com/office/drawing/2014/main" id="{AC652A63-7087-45D9-A715-0BE3833E18F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18138" t="34582" r="62547" b="2228"/>
          <a:stretch/>
        </p:blipFill>
        <p:spPr>
          <a:xfrm>
            <a:off x="838200" y="2040058"/>
            <a:ext cx="2479914" cy="43363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圖片 7">
            <a:extLst>
              <a:ext uri="{FF2B5EF4-FFF2-40B4-BE49-F238E27FC236}">
                <a16:creationId xmlns:a16="http://schemas.microsoft.com/office/drawing/2014/main" id="{D6D01FB3-787F-4EA9-8340-B6331B9D7CC9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2962" y="3517702"/>
            <a:ext cx="2308483" cy="2083045"/>
          </a:xfrm>
          <a:prstGeom prst="rect">
            <a:avLst/>
          </a:prstGeom>
        </p:spPr>
      </p:pic>
      <p:sp>
        <p:nvSpPr>
          <p:cNvPr id="11" name="文字方塊 10">
            <a:extLst>
              <a:ext uri="{FF2B5EF4-FFF2-40B4-BE49-F238E27FC236}">
                <a16:creationId xmlns:a16="http://schemas.microsoft.com/office/drawing/2014/main" id="{A83A98A1-A1C1-4A0A-BC10-CE7EFBE536EC}"/>
              </a:ext>
            </a:extLst>
          </p:cNvPr>
          <p:cNvSpPr txBox="1"/>
          <p:nvPr/>
        </p:nvSpPr>
        <p:spPr>
          <a:xfrm>
            <a:off x="3630967" y="2768222"/>
            <a:ext cx="229854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zh-TW" altLang="en-US" sz="4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書包</a:t>
            </a:r>
          </a:p>
        </p:txBody>
      </p:sp>
      <p:grpSp>
        <p:nvGrpSpPr>
          <p:cNvPr id="3" name="群組 2"/>
          <p:cNvGrpSpPr/>
          <p:nvPr/>
        </p:nvGrpSpPr>
        <p:grpSpPr>
          <a:xfrm>
            <a:off x="6754151" y="2060336"/>
            <a:ext cx="4558644" cy="3788679"/>
            <a:chOff x="6754151" y="2060336"/>
            <a:chExt cx="4558644" cy="3788679"/>
          </a:xfrm>
        </p:grpSpPr>
        <p:pic>
          <p:nvPicPr>
            <p:cNvPr id="9" name="圖片 8">
              <a:extLst>
                <a:ext uri="{FF2B5EF4-FFF2-40B4-BE49-F238E27FC236}">
                  <a16:creationId xmlns:a16="http://schemas.microsoft.com/office/drawing/2014/main" id="{068A4012-2CBB-4C3B-B4A9-A2F5CC7DD70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754151" y="2616700"/>
              <a:ext cx="2407214" cy="3232315"/>
            </a:xfrm>
            <a:prstGeom prst="rect">
              <a:avLst/>
            </a:prstGeom>
          </p:spPr>
        </p:pic>
        <p:pic>
          <p:nvPicPr>
            <p:cNvPr id="10" name="圖片 9">
              <a:extLst>
                <a:ext uri="{FF2B5EF4-FFF2-40B4-BE49-F238E27FC236}">
                  <a16:creationId xmlns:a16="http://schemas.microsoft.com/office/drawing/2014/main" id="{BA2A443B-81ED-4FD3-B505-03F57C9C4BE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9237482" y="2761150"/>
              <a:ext cx="2075313" cy="3087865"/>
            </a:xfrm>
            <a:prstGeom prst="rect">
              <a:avLst/>
            </a:prstGeom>
          </p:spPr>
        </p:pic>
        <p:sp>
          <p:nvSpPr>
            <p:cNvPr id="12" name="文字方塊 11">
              <a:extLst>
                <a:ext uri="{FF2B5EF4-FFF2-40B4-BE49-F238E27FC236}">
                  <a16:creationId xmlns:a16="http://schemas.microsoft.com/office/drawing/2014/main" id="{997207D2-1FF4-470D-A303-D42258D2279B}"/>
                </a:ext>
              </a:extLst>
            </p:cNvPr>
            <p:cNvSpPr txBox="1"/>
            <p:nvPr/>
          </p:nvSpPr>
          <p:spPr>
            <a:xfrm>
              <a:off x="8421951" y="2060336"/>
              <a:ext cx="229854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457200" indent="-457200">
                <a:buFont typeface="Wingdings" panose="05000000000000000000" pitchFamily="2" charset="2"/>
                <a:buChar char="ü"/>
              </a:pPr>
              <a:r>
                <a:rPr lang="zh-TW" altLang="en-US" sz="4000" dirty="0">
                  <a:solidFill>
                    <a:srgbClr val="FF0000"/>
                  </a:solidFill>
                  <a:latin typeface="標楷體" panose="03000509000000000000" pitchFamily="65" charset="-120"/>
                  <a:ea typeface="標楷體" panose="03000509000000000000" pitchFamily="65" charset="-120"/>
                </a:rPr>
                <a:t>校服</a:t>
              </a:r>
            </a:p>
          </p:txBody>
        </p:sp>
      </p:grpSp>
      <p:sp>
        <p:nvSpPr>
          <p:cNvPr id="13" name="標題 1">
            <a:extLst>
              <a:ext uri="{FF2B5EF4-FFF2-40B4-BE49-F238E27FC236}">
                <a16:creationId xmlns:a16="http://schemas.microsoft.com/office/drawing/2014/main" id="{44C232A9-01A4-42CF-8283-822FB24BFEDB}"/>
              </a:ext>
            </a:extLst>
          </p:cNvPr>
          <p:cNvSpPr txBox="1">
            <a:spLocks/>
          </p:cNvSpPr>
          <p:nvPr/>
        </p:nvSpPr>
        <p:spPr>
          <a:xfrm>
            <a:off x="3630967" y="0"/>
            <a:ext cx="4790984" cy="80786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前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準備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767846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524000" y="146762"/>
            <a:ext cx="7886700" cy="1325563"/>
          </a:xfrm>
        </p:spPr>
        <p:txBody>
          <a:bodyPr>
            <a:normAutofit/>
          </a:bodyPr>
          <a:lstStyle/>
          <a:p>
            <a:r>
              <a:rPr lang="zh-TW" altLang="en-US" sz="4800" dirty="0">
                <a:ea typeface="全真綜藝體" panose="02010609000101010101" pitchFamily="49" charset="-120"/>
              </a:rPr>
              <a:t>收拾書包</a:t>
            </a:r>
            <a:endParaRPr lang="zh-HK" altLang="en-US" sz="4800" dirty="0">
              <a:ea typeface="全真綜藝體" panose="02010609000101010101" pitchFamily="49" charset="-120"/>
            </a:endParaRPr>
          </a:p>
        </p:txBody>
      </p:sp>
      <p:sp>
        <p:nvSpPr>
          <p:cNvPr id="8" name="內容版面配置區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HK" altLang="en-US"/>
          </a:p>
        </p:txBody>
      </p:sp>
      <p:pic>
        <p:nvPicPr>
          <p:cNvPr id="9" name="圖片 8"/>
          <p:cNvPicPr>
            <a:picLocks noChangeAspect="1"/>
          </p:cNvPicPr>
          <p:nvPr/>
        </p:nvPicPr>
        <p:blipFill rotWithShape="1">
          <a:blip r:embed="rId2" cstate="print"/>
          <a:srcRect l="7623" t="3125" r="6680" b="7996"/>
          <a:stretch/>
        </p:blipFill>
        <p:spPr>
          <a:xfrm>
            <a:off x="1524001" y="1472324"/>
            <a:ext cx="8966579" cy="5228390"/>
          </a:xfrm>
          <a:prstGeom prst="rect">
            <a:avLst/>
          </a:prstGeom>
        </p:spPr>
      </p:pic>
      <p:sp>
        <p:nvSpPr>
          <p:cNvPr id="10" name="標題 1"/>
          <p:cNvSpPr txBox="1">
            <a:spLocks/>
          </p:cNvSpPr>
          <p:nvPr/>
        </p:nvSpPr>
        <p:spPr>
          <a:xfrm>
            <a:off x="4111105" y="665758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ea typeface="全真細黑體" panose="02010609000101010101" pitchFamily="49" charset="-120"/>
              </a:rPr>
              <a:t>根據課表，選擇適當的選項。</a:t>
            </a:r>
            <a:br>
              <a:rPr lang="zh-TW" altLang="en-US" dirty="0">
                <a:ea typeface="全真細黑體" panose="02010609000101010101" pitchFamily="49" charset="-120"/>
              </a:rPr>
            </a:br>
            <a:endParaRPr lang="zh-HK" altLang="en-US" dirty="0">
              <a:ea typeface="全真細黑體" panose="02010609000101010101" pitchFamily="49" charset="-120"/>
            </a:endParaRPr>
          </a:p>
        </p:txBody>
      </p:sp>
      <p:sp>
        <p:nvSpPr>
          <p:cNvPr id="11" name="文字方塊 10"/>
          <p:cNvSpPr txBox="1"/>
          <p:nvPr/>
        </p:nvSpPr>
        <p:spPr>
          <a:xfrm>
            <a:off x="5693391" y="2290056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12" name="文字方塊 11"/>
          <p:cNvSpPr txBox="1"/>
          <p:nvPr/>
        </p:nvSpPr>
        <p:spPr>
          <a:xfrm>
            <a:off x="7740557" y="2308585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13" name="文字方塊 12"/>
          <p:cNvSpPr txBox="1"/>
          <p:nvPr/>
        </p:nvSpPr>
        <p:spPr>
          <a:xfrm>
            <a:off x="9814162" y="2290055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14" name="文字方塊 13"/>
          <p:cNvSpPr txBox="1"/>
          <p:nvPr/>
        </p:nvSpPr>
        <p:spPr>
          <a:xfrm>
            <a:off x="7740556" y="4086520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15" name="文字方塊 14"/>
          <p:cNvSpPr txBox="1"/>
          <p:nvPr/>
        </p:nvSpPr>
        <p:spPr>
          <a:xfrm>
            <a:off x="9814162" y="4123449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16" name="文字方塊 15"/>
          <p:cNvSpPr txBox="1"/>
          <p:nvPr/>
        </p:nvSpPr>
        <p:spPr>
          <a:xfrm>
            <a:off x="5693390" y="5855452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  <p:sp>
        <p:nvSpPr>
          <p:cNvPr id="17" name="文字方塊 16"/>
          <p:cNvSpPr txBox="1"/>
          <p:nvPr/>
        </p:nvSpPr>
        <p:spPr>
          <a:xfrm>
            <a:off x="9814162" y="5842338"/>
            <a:ext cx="6277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HK" altLang="en-US" sz="6000" dirty="0">
                <a:solidFill>
                  <a:srgbClr val="FF0000"/>
                </a:solidFill>
                <a:sym typeface="Wingdings" panose="05000000000000000000" pitchFamily="2" charset="2"/>
              </a:rPr>
              <a:t></a:t>
            </a:r>
            <a:endParaRPr lang="zh-HK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809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/>
      <p:bldP spid="14" grpId="0"/>
      <p:bldP spid="15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>
            <a:extLst>
              <a:ext uri="{FF2B5EF4-FFF2-40B4-BE49-F238E27FC236}">
                <a16:creationId xmlns:a16="http://schemas.microsoft.com/office/drawing/2014/main" id="{2FE52C80-868C-4699-9D01-D44FDCE646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6965" y="2329037"/>
            <a:ext cx="10776811" cy="2199926"/>
          </a:xfrm>
        </p:spPr>
        <p:txBody>
          <a:bodyPr>
            <a:normAutofit/>
          </a:bodyPr>
          <a:lstStyle/>
          <a:p>
            <a:r>
              <a:rPr lang="zh-TW" altLang="en-US" sz="6000" dirty="0">
                <a:latin typeface="標楷體" panose="03000509000000000000" pitchFamily="65" charset="-120"/>
                <a:ea typeface="標楷體" panose="03000509000000000000" pitchFamily="65" charset="-120"/>
              </a:rPr>
              <a:t>第二課    整潔和衛生的校園</a:t>
            </a:r>
          </a:p>
        </p:txBody>
      </p:sp>
    </p:spTree>
    <p:extLst>
      <p:ext uri="{BB962C8B-B14F-4D97-AF65-F5344CB8AC3E}">
        <p14:creationId xmlns:p14="http://schemas.microsoft.com/office/powerpoint/2010/main" val="370091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文字方塊 1">
            <a:extLst>
              <a:ext uri="{FF2B5EF4-FFF2-40B4-BE49-F238E27FC236}">
                <a16:creationId xmlns:a16="http://schemas.microsoft.com/office/drawing/2014/main" id="{558FB8F8-C6C0-4FDF-8F7F-F309327B7C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92314" y="61914"/>
            <a:ext cx="77438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zh-TW" altLang="en-US" sz="40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圖中的小朋友怎樣保持課室整潔？</a:t>
            </a:r>
            <a:endParaRPr lang="zh-HK" altLang="en-US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3315" name="Picture 2">
            <a:extLst>
              <a:ext uri="{FF2B5EF4-FFF2-40B4-BE49-F238E27FC236}">
                <a16:creationId xmlns:a16="http://schemas.microsoft.com/office/drawing/2014/main" id="{D665F8E4-604D-496E-8649-28C2A4AE7FE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7663" y="782638"/>
            <a:ext cx="8001000" cy="607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>
            <a:extLst>
              <a:ext uri="{FF2B5EF4-FFF2-40B4-BE49-F238E27FC236}">
                <a16:creationId xmlns:a16="http://schemas.microsoft.com/office/drawing/2014/main" id="{93D70DC9-2499-4D34-8D07-FE93244F5033}"/>
              </a:ext>
            </a:extLst>
          </p:cNvPr>
          <p:cNvSpPr/>
          <p:nvPr/>
        </p:nvSpPr>
        <p:spPr>
          <a:xfrm>
            <a:off x="1666875" y="2214563"/>
            <a:ext cx="1714500" cy="2500312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ADDE0143-7DF0-40FF-8F10-F4D4D43E6C00}"/>
              </a:ext>
            </a:extLst>
          </p:cNvPr>
          <p:cNvSpPr/>
          <p:nvPr/>
        </p:nvSpPr>
        <p:spPr>
          <a:xfrm>
            <a:off x="1741488" y="4786314"/>
            <a:ext cx="1357312" cy="714375"/>
          </a:xfrm>
          <a:prstGeom prst="rec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擦黑板</a:t>
            </a:r>
          </a:p>
        </p:txBody>
      </p:sp>
      <p:sp>
        <p:nvSpPr>
          <p:cNvPr id="7" name="橢圓 6">
            <a:extLst>
              <a:ext uri="{FF2B5EF4-FFF2-40B4-BE49-F238E27FC236}">
                <a16:creationId xmlns:a16="http://schemas.microsoft.com/office/drawing/2014/main" id="{1CB1F5C1-D787-4895-9DEA-172B82522925}"/>
              </a:ext>
            </a:extLst>
          </p:cNvPr>
          <p:cNvSpPr/>
          <p:nvPr/>
        </p:nvSpPr>
        <p:spPr>
          <a:xfrm>
            <a:off x="6667501" y="571500"/>
            <a:ext cx="1776413" cy="1562100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>
            <a:extLst>
              <a:ext uri="{FF2B5EF4-FFF2-40B4-BE49-F238E27FC236}">
                <a16:creationId xmlns:a16="http://schemas.microsoft.com/office/drawing/2014/main" id="{FE43608C-4020-4572-AA62-16BC80FA2CB9}"/>
              </a:ext>
            </a:extLst>
          </p:cNvPr>
          <p:cNvSpPr/>
          <p:nvPr/>
        </p:nvSpPr>
        <p:spPr>
          <a:xfrm>
            <a:off x="3452814" y="4000500"/>
            <a:ext cx="6643687" cy="2857500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0351647-5B20-4BF4-B4F6-A5D3BA4B4DA3}"/>
              </a:ext>
            </a:extLst>
          </p:cNvPr>
          <p:cNvSpPr/>
          <p:nvPr/>
        </p:nvSpPr>
        <p:spPr>
          <a:xfrm>
            <a:off x="8232775" y="1152525"/>
            <a:ext cx="2357438" cy="1143000"/>
          </a:xfrm>
          <a:prstGeom prst="rec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把看完的圖書放回圖書櫃</a:t>
            </a:r>
          </a:p>
        </p:txBody>
      </p:sp>
      <p:sp>
        <p:nvSpPr>
          <p:cNvPr id="10" name="橢圓 9">
            <a:extLst>
              <a:ext uri="{FF2B5EF4-FFF2-40B4-BE49-F238E27FC236}">
                <a16:creationId xmlns:a16="http://schemas.microsoft.com/office/drawing/2014/main" id="{142ED969-6084-4D94-820C-F8839D2FB63C}"/>
              </a:ext>
            </a:extLst>
          </p:cNvPr>
          <p:cNvSpPr/>
          <p:nvPr/>
        </p:nvSpPr>
        <p:spPr>
          <a:xfrm>
            <a:off x="4381500" y="1428750"/>
            <a:ext cx="2000250" cy="1785938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5DF9AC8B-CED5-487F-A779-03CE47001477}"/>
              </a:ext>
            </a:extLst>
          </p:cNvPr>
          <p:cNvSpPr/>
          <p:nvPr/>
        </p:nvSpPr>
        <p:spPr>
          <a:xfrm>
            <a:off x="5032376" y="1509714"/>
            <a:ext cx="1635125" cy="776287"/>
          </a:xfrm>
          <a:prstGeom prst="rec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清潔書桌</a:t>
            </a:r>
          </a:p>
        </p:txBody>
      </p:sp>
      <p:sp>
        <p:nvSpPr>
          <p:cNvPr id="12" name="橢圓 11">
            <a:extLst>
              <a:ext uri="{FF2B5EF4-FFF2-40B4-BE49-F238E27FC236}">
                <a16:creationId xmlns:a16="http://schemas.microsoft.com/office/drawing/2014/main" id="{E90656A4-B449-4513-BA09-20C2D4064729}"/>
              </a:ext>
            </a:extLst>
          </p:cNvPr>
          <p:cNvSpPr/>
          <p:nvPr/>
        </p:nvSpPr>
        <p:spPr>
          <a:xfrm>
            <a:off x="7024688" y="3214689"/>
            <a:ext cx="2000250" cy="1785937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81A63C14-64F3-4792-BC30-BB4ADE5C2533}"/>
              </a:ext>
            </a:extLst>
          </p:cNvPr>
          <p:cNvSpPr/>
          <p:nvPr/>
        </p:nvSpPr>
        <p:spPr>
          <a:xfrm>
            <a:off x="8323264" y="3127375"/>
            <a:ext cx="2295525" cy="776288"/>
          </a:xfrm>
          <a:prstGeom prst="rec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zh-TW" altLang="en-US" sz="2400" dirty="0">
                <a:latin typeface="標楷體" panose="03000509000000000000" pitchFamily="65" charset="-120"/>
                <a:ea typeface="標楷體" panose="03000509000000000000" pitchFamily="65" charset="-120"/>
              </a:rPr>
              <a:t>清潔地板</a:t>
            </a:r>
          </a:p>
        </p:txBody>
      </p:sp>
      <p:sp>
        <p:nvSpPr>
          <p:cNvPr id="14" name="橢圓 13">
            <a:extLst>
              <a:ext uri="{FF2B5EF4-FFF2-40B4-BE49-F238E27FC236}">
                <a16:creationId xmlns:a16="http://schemas.microsoft.com/office/drawing/2014/main" id="{6D46D52C-FEC5-439C-A6B7-8C070FDEEAB9}"/>
              </a:ext>
            </a:extLst>
          </p:cNvPr>
          <p:cNvSpPr/>
          <p:nvPr/>
        </p:nvSpPr>
        <p:spPr>
          <a:xfrm>
            <a:off x="2844800" y="1214438"/>
            <a:ext cx="1785938" cy="2214562"/>
          </a:xfrm>
          <a:prstGeom prst="ellipse">
            <a:avLst/>
          </a:prstGeom>
          <a:noFill/>
          <a:ln>
            <a:solidFill>
              <a:srgbClr val="3399FF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E2FDD8C4-8DAE-4427-81D1-C6627115E268}"/>
              </a:ext>
            </a:extLst>
          </p:cNvPr>
          <p:cNvSpPr/>
          <p:nvPr/>
        </p:nvSpPr>
        <p:spPr>
          <a:xfrm>
            <a:off x="1679575" y="765175"/>
            <a:ext cx="2224088" cy="776288"/>
          </a:xfrm>
          <a:prstGeom prst="rect">
            <a:avLst/>
          </a:prstGeom>
          <a:ln>
            <a:solidFill>
              <a:srgbClr val="3399FF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zh-TW" altLang="en-US" sz="2400">
                <a:solidFill>
                  <a:srgbClr val="00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把垃圾丟進垃圾桶裏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 nodeType="clickPar">
                      <p:stCondLst>
                        <p:cond delay="indefinite"/>
                      </p:stCondLst>
                      <p:childTnLst>
                        <p:par>
                          <p:cTn id="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 nodeType="clickPar">
                      <p:stCondLst>
                        <p:cond delay="indefinite"/>
                      </p:stCondLst>
                      <p:childTnLst>
                        <p:par>
                          <p:cTn id="8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 nodeType="clickPar">
                      <p:stCondLst>
                        <p:cond delay="indefinite"/>
                      </p:stCondLst>
                      <p:childTnLst>
                        <p:par>
                          <p:cTn id="9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0" grpId="0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標題 1">
            <a:extLst>
              <a:ext uri="{FF2B5EF4-FFF2-40B4-BE49-F238E27FC236}">
                <a16:creationId xmlns:a16="http://schemas.microsoft.com/office/drawing/2014/main" id="{8F355866-411F-4A59-A6F4-E62646FD62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24000" y="260350"/>
            <a:ext cx="9144000" cy="1066800"/>
          </a:xfrm>
        </p:spPr>
        <p:txBody>
          <a:bodyPr/>
          <a:lstStyle/>
          <a:p>
            <a:r>
              <a:rPr lang="zh-TW" altLang="en-US">
                <a:latin typeface="標楷體" panose="03000509000000000000" pitchFamily="65" charset="-120"/>
                <a:ea typeface="標楷體" panose="03000509000000000000" pitchFamily="65" charset="-120"/>
              </a:rPr>
              <a:t>我們可以用哪些方法保持課室整潔</a:t>
            </a: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TW" altLang="en-US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5363" name="Picture 2" descr="Peppa Pig Clean,k7x.com,ücretsiz online oyunlar">
            <a:extLst>
              <a:ext uri="{FF2B5EF4-FFF2-40B4-BE49-F238E27FC236}">
                <a16:creationId xmlns:a16="http://schemas.microsoft.com/office/drawing/2014/main" id="{625F7C62-E4D4-47C7-B0A4-5DD4211E34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0" y="1355725"/>
            <a:ext cx="5437188" cy="543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標題 1">
            <a:extLst>
              <a:ext uri="{FF2B5EF4-FFF2-40B4-BE49-F238E27FC236}">
                <a16:creationId xmlns:a16="http://schemas.microsoft.com/office/drawing/2014/main" id="{7EFC7560-B0CF-4661-B787-8BA893CF8B2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1214" y="231775"/>
            <a:ext cx="2949575" cy="1066800"/>
          </a:xfrm>
        </p:spPr>
        <p:txBody>
          <a:bodyPr/>
          <a:lstStyle/>
          <a:p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牆壁</a:t>
            </a:r>
          </a:p>
        </p:txBody>
      </p:sp>
      <p:pic>
        <p:nvPicPr>
          <p:cNvPr id="16387" name="圖片 3">
            <a:extLst>
              <a:ext uri="{FF2B5EF4-FFF2-40B4-BE49-F238E27FC236}">
                <a16:creationId xmlns:a16="http://schemas.microsoft.com/office/drawing/2014/main" id="{7F8FB495-27E9-4895-AED1-6E577C27BE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96" t="25066" r="45624" b="21097"/>
          <a:stretch>
            <a:fillRect/>
          </a:stretch>
        </p:blipFill>
        <p:spPr bwMode="auto">
          <a:xfrm>
            <a:off x="5016500" y="1600200"/>
            <a:ext cx="5651500" cy="523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8" name="圖片 1">
            <a:extLst>
              <a:ext uri="{FF2B5EF4-FFF2-40B4-BE49-F238E27FC236}">
                <a16:creationId xmlns:a16="http://schemas.microsoft.com/office/drawing/2014/main" id="{4A48DB65-E044-45C6-AA9F-5F465BFE62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48064"/>
            <a:ext cx="26892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圖說文字 2">
            <a:extLst>
              <a:ext uri="{FF2B5EF4-FFF2-40B4-BE49-F238E27FC236}">
                <a16:creationId xmlns:a16="http://schemas.microsoft.com/office/drawing/2014/main" id="{36153D6E-AAE0-4B4C-8F24-C5EC49E3B9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828" y="1426808"/>
            <a:ext cx="5040313" cy="1366838"/>
          </a:xfrm>
          <a:prstGeom prst="wedgeRoundRectCallout">
            <a:avLst>
              <a:gd name="adj1" fmla="val -18968"/>
              <a:gd name="adj2" fmla="val 77079"/>
              <a:gd name="adj3" fmla="val 16667"/>
            </a:avLst>
          </a:prstGeom>
          <a:solidFill>
            <a:srgbClr val="73FDD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避免在牆壁上塗鴉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不要用鞋底擦牆壁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圖片 5">
            <a:extLst>
              <a:ext uri="{FF2B5EF4-FFF2-40B4-BE49-F238E27FC236}">
                <a16:creationId xmlns:a16="http://schemas.microsoft.com/office/drawing/2014/main" id="{6B879C05-1BE3-4EE0-BFF4-F4733A6252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56999" r="15199" b="-677"/>
          <a:stretch>
            <a:fillRect/>
          </a:stretch>
        </p:blipFill>
        <p:spPr bwMode="auto">
          <a:xfrm>
            <a:off x="5303838" y="1976438"/>
            <a:ext cx="5364162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411" name="標題 1">
            <a:extLst>
              <a:ext uri="{FF2B5EF4-FFF2-40B4-BE49-F238E27FC236}">
                <a16:creationId xmlns:a16="http://schemas.microsoft.com/office/drawing/2014/main" id="{38892A0A-8220-41E3-B601-9A2A5F9370C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21214" y="231775"/>
            <a:ext cx="2949575" cy="1066800"/>
          </a:xfrm>
        </p:spPr>
        <p:txBody>
          <a:bodyPr/>
          <a:lstStyle/>
          <a:p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地板</a:t>
            </a:r>
          </a:p>
        </p:txBody>
      </p:sp>
      <p:pic>
        <p:nvPicPr>
          <p:cNvPr id="17412" name="圖片 1">
            <a:extLst>
              <a:ext uri="{FF2B5EF4-FFF2-40B4-BE49-F238E27FC236}">
                <a16:creationId xmlns:a16="http://schemas.microsoft.com/office/drawing/2014/main" id="{89DA29F6-F792-448F-A560-856FC8C31A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48064"/>
            <a:ext cx="26892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圖說文字 2">
            <a:extLst>
              <a:ext uri="{FF2B5EF4-FFF2-40B4-BE49-F238E27FC236}">
                <a16:creationId xmlns:a16="http://schemas.microsoft.com/office/drawing/2014/main" id="{96335C3E-6857-4456-AA2D-D4100A3FB3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689" y="1391297"/>
            <a:ext cx="6335713" cy="1366838"/>
          </a:xfrm>
          <a:prstGeom prst="wedgeRoundRectCallout">
            <a:avLst>
              <a:gd name="adj1" fmla="val -18968"/>
              <a:gd name="adj2" fmla="val 77079"/>
              <a:gd name="adj3" fmla="val 16667"/>
            </a:avLst>
          </a:prstGeom>
          <a:solidFill>
            <a:srgbClr val="73FDD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不要把垃圾丟在地上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看見地上有垃圾幫忙撿起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圖片 5">
            <a:extLst>
              <a:ext uri="{FF2B5EF4-FFF2-40B4-BE49-F238E27FC236}">
                <a16:creationId xmlns:a16="http://schemas.microsoft.com/office/drawing/2014/main" id="{F6427108-1647-49CA-AFB5-53BE5DD267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56999" r="15199" b="-677"/>
          <a:stretch>
            <a:fillRect/>
          </a:stretch>
        </p:blipFill>
        <p:spPr bwMode="auto">
          <a:xfrm>
            <a:off x="5303838" y="1976438"/>
            <a:ext cx="5364162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標題 1">
            <a:extLst>
              <a:ext uri="{FF2B5EF4-FFF2-40B4-BE49-F238E27FC236}">
                <a16:creationId xmlns:a16="http://schemas.microsoft.com/office/drawing/2014/main" id="{D00BD7DB-E419-4200-9DDE-4F8A728C742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59638" y="339725"/>
            <a:ext cx="2951162" cy="1066800"/>
          </a:xfrm>
        </p:spPr>
        <p:txBody>
          <a:bodyPr/>
          <a:lstStyle/>
          <a:p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桌子</a:t>
            </a:r>
          </a:p>
        </p:txBody>
      </p:sp>
      <p:pic>
        <p:nvPicPr>
          <p:cNvPr id="18436" name="圖片 1">
            <a:extLst>
              <a:ext uri="{FF2B5EF4-FFF2-40B4-BE49-F238E27FC236}">
                <a16:creationId xmlns:a16="http://schemas.microsoft.com/office/drawing/2014/main" id="{2191636B-FA14-4F11-9CE5-57223A5AD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48064"/>
            <a:ext cx="26892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圖說文字 2">
            <a:extLst>
              <a:ext uri="{FF2B5EF4-FFF2-40B4-BE49-F238E27FC236}">
                <a16:creationId xmlns:a16="http://schemas.microsoft.com/office/drawing/2014/main" id="{42171A6E-1247-4883-945C-4EDF857D18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7424" y="873125"/>
            <a:ext cx="4968875" cy="1930400"/>
          </a:xfrm>
          <a:prstGeom prst="wedgeRoundRectCallout">
            <a:avLst>
              <a:gd name="adj1" fmla="val -18968"/>
              <a:gd name="adj2" fmla="val 77079"/>
              <a:gd name="adj3" fmla="val 16667"/>
            </a:avLst>
          </a:prstGeom>
          <a:solidFill>
            <a:srgbClr val="73FDD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不要在桌子上塗鴉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不要隨意移動桌子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經常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清潔</a:t>
            </a: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桌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面</a:t>
            </a:r>
            <a:endParaRPr lang="zh-MO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圖片 5">
            <a:extLst>
              <a:ext uri="{FF2B5EF4-FFF2-40B4-BE49-F238E27FC236}">
                <a16:creationId xmlns:a16="http://schemas.microsoft.com/office/drawing/2014/main" id="{B7CDB48A-9A0E-4623-9917-A7085DE6B8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88" t="56999" r="15199" b="-677"/>
          <a:stretch>
            <a:fillRect/>
          </a:stretch>
        </p:blipFill>
        <p:spPr bwMode="auto">
          <a:xfrm>
            <a:off x="5303838" y="1976438"/>
            <a:ext cx="5364162" cy="497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459" name="標題 1">
            <a:extLst>
              <a:ext uri="{FF2B5EF4-FFF2-40B4-BE49-F238E27FC236}">
                <a16:creationId xmlns:a16="http://schemas.microsoft.com/office/drawing/2014/main" id="{26C39D60-A8E8-471B-87FF-096D716F26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734301" y="200025"/>
            <a:ext cx="2949575" cy="1066800"/>
          </a:xfrm>
        </p:spPr>
        <p:txBody>
          <a:bodyPr/>
          <a:lstStyle/>
          <a:p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椅子</a:t>
            </a:r>
          </a:p>
        </p:txBody>
      </p:sp>
      <p:pic>
        <p:nvPicPr>
          <p:cNvPr id="19460" name="圖片 1">
            <a:extLst>
              <a:ext uri="{FF2B5EF4-FFF2-40B4-BE49-F238E27FC236}">
                <a16:creationId xmlns:a16="http://schemas.microsoft.com/office/drawing/2014/main" id="{C1DCD893-A54E-40C0-9B2B-4335CBAB30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48064"/>
            <a:ext cx="26892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圖說文字 2">
            <a:extLst>
              <a:ext uri="{FF2B5EF4-FFF2-40B4-BE49-F238E27FC236}">
                <a16:creationId xmlns:a16="http://schemas.microsoft.com/office/drawing/2014/main" id="{E1E12221-B0BF-41CB-B59C-C5B95E2AC0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6402" y="581580"/>
            <a:ext cx="6264275" cy="1785938"/>
          </a:xfrm>
          <a:prstGeom prst="wedgeRoundRectCallout">
            <a:avLst>
              <a:gd name="adj1" fmla="val -18968"/>
              <a:gd name="adj2" fmla="val 77079"/>
              <a:gd name="adj3" fmla="val 16667"/>
            </a:avLst>
          </a:prstGeom>
          <a:solidFill>
            <a:srgbClr val="73FDD6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不要在椅子上塗鴉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離開座位時要把椅子放好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spcBef>
                <a:spcPct val="0"/>
              </a:spcBef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不要搖椅子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標題 1">
            <a:extLst>
              <a:ext uri="{FF2B5EF4-FFF2-40B4-BE49-F238E27FC236}">
                <a16:creationId xmlns:a16="http://schemas.microsoft.com/office/drawing/2014/main" id="{BE7AA636-1425-453F-81F8-FCD7E18EB2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159626" y="333375"/>
            <a:ext cx="2949575" cy="1066800"/>
          </a:xfrm>
        </p:spPr>
        <p:txBody>
          <a:bodyPr/>
          <a:lstStyle/>
          <a:p>
            <a:r>
              <a:rPr lang="zh-TW" altLang="en-US" sz="5400">
                <a:latin typeface="標楷體" panose="03000509000000000000" pitchFamily="65" charset="-120"/>
                <a:ea typeface="標楷體" panose="03000509000000000000" pitchFamily="65" charset="-120"/>
              </a:rPr>
              <a:t>圖書角</a:t>
            </a:r>
          </a:p>
        </p:txBody>
      </p:sp>
      <p:pic>
        <p:nvPicPr>
          <p:cNvPr id="20483" name="圖片 1">
            <a:extLst>
              <a:ext uri="{FF2B5EF4-FFF2-40B4-BE49-F238E27FC236}">
                <a16:creationId xmlns:a16="http://schemas.microsoft.com/office/drawing/2014/main" id="{A5641F93-6798-446F-9093-9C37CE4BE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7851" y="3548064"/>
            <a:ext cx="2689225" cy="3309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圖片 6">
            <a:extLst>
              <a:ext uri="{FF2B5EF4-FFF2-40B4-BE49-F238E27FC236}">
                <a16:creationId xmlns:a16="http://schemas.microsoft.com/office/drawing/2014/main" id="{878C1B4F-073B-4BBC-B681-7DEE394A22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53" t="3801" r="20557" b="999"/>
          <a:stretch>
            <a:fillRect/>
          </a:stretch>
        </p:blipFill>
        <p:spPr bwMode="auto">
          <a:xfrm>
            <a:off x="5711826" y="1844676"/>
            <a:ext cx="4956175" cy="5013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圓角矩形圖說文字 2">
            <a:extLst>
              <a:ext uri="{FF2B5EF4-FFF2-40B4-BE49-F238E27FC236}">
                <a16:creationId xmlns:a16="http://schemas.microsoft.com/office/drawing/2014/main" id="{2256C502-976B-4ECF-B7B6-EF9A5A166D9C}"/>
              </a:ext>
            </a:extLst>
          </p:cNvPr>
          <p:cNvSpPr/>
          <p:nvPr/>
        </p:nvSpPr>
        <p:spPr bwMode="auto">
          <a:xfrm>
            <a:off x="702632" y="629591"/>
            <a:ext cx="4752975" cy="2146300"/>
          </a:xfrm>
          <a:prstGeom prst="wedgeRoundRectCallout">
            <a:avLst>
              <a:gd name="adj1" fmla="val -18969"/>
              <a:gd name="adj2" fmla="val 77077"/>
              <a:gd name="adj3" fmla="val 16667"/>
            </a:avLst>
          </a:prstGeom>
          <a:solidFill>
            <a:srgbClr val="73FDD6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none"/>
          <a:lstStyle/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看完圖書後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defRPr/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把書放回適當的位置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buFont typeface="Arial" panose="020B0604020202020204" pitchFamily="34" charset="0"/>
              <a:buChar char="•"/>
              <a:defRPr/>
            </a:pPr>
            <a:r>
              <a:rPr lang="zh-MO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把書本排列整齊</a:t>
            </a:r>
            <a:endParaRPr lang="en-US" altLang="zh-MO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矩形 8">
            <a:extLst>
              <a:ext uri="{FF2B5EF4-FFF2-40B4-BE49-F238E27FC236}">
                <a16:creationId xmlns:a16="http://schemas.microsoft.com/office/drawing/2014/main" id="{83D2B9E9-A5FB-462E-BF04-8E170EC0F9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6101" y="127000"/>
            <a:ext cx="90138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今天</a:t>
            </a:r>
            <a:r>
              <a:rPr lang="zh-TW" altLang="en-US" sz="2800" u="sng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美兒</a:t>
            </a: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在學校裡看到以下情況。如果你是美兒，</a:t>
            </a:r>
            <a:endParaRPr lang="en-US" altLang="zh-TW" sz="28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你會用甚麼校園規則勸告同學？把代表字母填在   內。</a:t>
            </a:r>
          </a:p>
        </p:txBody>
      </p:sp>
      <p:sp>
        <p:nvSpPr>
          <p:cNvPr id="22531" name="Rectangle 5">
            <a:extLst>
              <a:ext uri="{FF2B5EF4-FFF2-40B4-BE49-F238E27FC236}">
                <a16:creationId xmlns:a16="http://schemas.microsoft.com/office/drawing/2014/main" id="{8E28262B-C14E-48F6-AD7F-B6C6E5CB6885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676400" y="273050"/>
            <a:ext cx="1397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/>
              <a:t> </a:t>
            </a:r>
            <a:endParaRPr lang="en-US" altLang="zh-TW" sz="3600"/>
          </a:p>
        </p:txBody>
      </p:sp>
      <p:sp>
        <p:nvSpPr>
          <p:cNvPr id="3" name="矩形 2">
            <a:extLst>
              <a:ext uri="{FF2B5EF4-FFF2-40B4-BE49-F238E27FC236}">
                <a16:creationId xmlns:a16="http://schemas.microsoft.com/office/drawing/2014/main" id="{90C79337-42FE-407F-B2FC-00B6BC7CB5BB}"/>
              </a:ext>
            </a:extLst>
          </p:cNvPr>
          <p:cNvSpPr/>
          <p:nvPr/>
        </p:nvSpPr>
        <p:spPr bwMode="auto">
          <a:xfrm>
            <a:off x="9409114" y="650876"/>
            <a:ext cx="403225" cy="3968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endParaRPr lang="zh-TW" altLang="en-US">
              <a:solidFill>
                <a:schemeClr val="tx1"/>
              </a:solidFill>
              <a:ea typeface="標楷體" pitchFamily="65" charset="-120"/>
            </a:endParaRPr>
          </a:p>
        </p:txBody>
      </p:sp>
      <p:pic>
        <p:nvPicPr>
          <p:cNvPr id="22533" name="圖片 3">
            <a:extLst>
              <a:ext uri="{FF2B5EF4-FFF2-40B4-BE49-F238E27FC236}">
                <a16:creationId xmlns:a16="http://schemas.microsoft.com/office/drawing/2014/main" id="{E3094901-DB05-4152-9DA5-832319B9B9D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3891">
            <a:off x="2640013" y="1147764"/>
            <a:ext cx="6451600" cy="2770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4" name="圖片 3">
            <a:extLst>
              <a:ext uri="{FF2B5EF4-FFF2-40B4-BE49-F238E27FC236}">
                <a16:creationId xmlns:a16="http://schemas.microsoft.com/office/drawing/2014/main" id="{10924F07-76A0-434A-B6F8-D7D0C2AA302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3975" y="4024314"/>
            <a:ext cx="2160588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5" name="圖片 4">
            <a:extLst>
              <a:ext uri="{FF2B5EF4-FFF2-40B4-BE49-F238E27FC236}">
                <a16:creationId xmlns:a16="http://schemas.microsoft.com/office/drawing/2014/main" id="{6F31C791-2AD6-4DD6-932D-CF608E3662A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0" y="4319589"/>
            <a:ext cx="2376488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6" name="圖片 5">
            <a:extLst>
              <a:ext uri="{FF2B5EF4-FFF2-40B4-BE49-F238E27FC236}">
                <a16:creationId xmlns:a16="http://schemas.microsoft.com/office/drawing/2014/main" id="{424AB2CC-0FB7-4FA0-BE24-C7D74D50234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2488" y="3187700"/>
            <a:ext cx="2070100" cy="2166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37" name="圖片 2">
            <a:extLst>
              <a:ext uri="{FF2B5EF4-FFF2-40B4-BE49-F238E27FC236}">
                <a16:creationId xmlns:a16="http://schemas.microsoft.com/office/drawing/2014/main" id="{13A709AA-85A0-4A67-A465-B3BF611C3C8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926" y="4586288"/>
            <a:ext cx="2259013" cy="2247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0D37A5E9-9D0E-4112-B18E-1E646372F081}"/>
              </a:ext>
            </a:extLst>
          </p:cNvPr>
          <p:cNvSpPr/>
          <p:nvPr/>
        </p:nvSpPr>
        <p:spPr bwMode="auto">
          <a:xfrm>
            <a:off x="3138488" y="6251575"/>
            <a:ext cx="501650" cy="4270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endParaRPr lang="zh-TW" altLang="en-US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138B253-7EC1-43F9-906E-42388A651FDF}"/>
              </a:ext>
            </a:extLst>
          </p:cNvPr>
          <p:cNvSpPr/>
          <p:nvPr/>
        </p:nvSpPr>
        <p:spPr bwMode="auto">
          <a:xfrm>
            <a:off x="5486401" y="5803901"/>
            <a:ext cx="473075" cy="44767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endParaRPr lang="zh-TW" altLang="en-US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9228" name="矩形 11">
            <a:extLst>
              <a:ext uri="{FF2B5EF4-FFF2-40B4-BE49-F238E27FC236}">
                <a16:creationId xmlns:a16="http://schemas.microsoft.com/office/drawing/2014/main" id="{C3206121-4029-430C-9A59-AAB290AD44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78463" y="5661026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0000FF"/>
                </a:solidFill>
                <a:latin typeface="標楷體" panose="03000509000000000000" pitchFamily="65" charset="-120"/>
              </a:rPr>
              <a:t>B</a:t>
            </a:r>
            <a:endParaRPr lang="zh-TW" altLang="en-US" sz="3600">
              <a:latin typeface="標楷體" panose="03000509000000000000" pitchFamily="65" charset="-120"/>
            </a:endParaRPr>
          </a:p>
        </p:txBody>
      </p:sp>
      <p:sp>
        <p:nvSpPr>
          <p:cNvPr id="9227" name="矩形 3">
            <a:extLst>
              <a:ext uri="{FF2B5EF4-FFF2-40B4-BE49-F238E27FC236}">
                <a16:creationId xmlns:a16="http://schemas.microsoft.com/office/drawing/2014/main" id="{62B73D96-DDE8-4BFB-902D-C3AEE696C7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09913" y="6142038"/>
            <a:ext cx="51911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0000FF"/>
                </a:solidFill>
                <a:latin typeface="標楷體" panose="03000509000000000000" pitchFamily="65" charset="-120"/>
              </a:rPr>
              <a:t>C</a:t>
            </a:r>
            <a:endParaRPr lang="zh-TW" altLang="en-US" sz="3600">
              <a:latin typeface="標楷體" panose="03000509000000000000" pitchFamily="65" charset="-120"/>
            </a:endParaRP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DAA0A21D-51BD-4961-A72E-25933C4AEEB5}"/>
              </a:ext>
            </a:extLst>
          </p:cNvPr>
          <p:cNvSpPr/>
          <p:nvPr/>
        </p:nvSpPr>
        <p:spPr bwMode="auto">
          <a:xfrm>
            <a:off x="8240713" y="5988050"/>
            <a:ext cx="461962" cy="427038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endParaRPr lang="zh-TW" altLang="en-US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9229" name="矩形 12">
            <a:extLst>
              <a:ext uri="{FF2B5EF4-FFF2-40B4-BE49-F238E27FC236}">
                <a16:creationId xmlns:a16="http://schemas.microsoft.com/office/drawing/2014/main" id="{9362ABE0-29E7-4A85-B246-1336410C84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8226425" y="5870576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0000FF"/>
                </a:solidFill>
                <a:latin typeface="標楷體" panose="03000509000000000000" pitchFamily="65" charset="-120"/>
              </a:rPr>
              <a:t>A</a:t>
            </a:r>
            <a:endParaRPr lang="zh-TW" altLang="en-US" sz="3600">
              <a:latin typeface="標楷體" panose="03000509000000000000" pitchFamily="65" charset="-12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416D637-F9A1-429A-A4C7-808C0EA10D1A}"/>
              </a:ext>
            </a:extLst>
          </p:cNvPr>
          <p:cNvSpPr/>
          <p:nvPr/>
        </p:nvSpPr>
        <p:spPr bwMode="auto">
          <a:xfrm>
            <a:off x="10069514" y="4949826"/>
            <a:ext cx="433387" cy="428625"/>
          </a:xfrm>
          <a:prstGeom prst="rect">
            <a:avLst/>
          </a:prstGeom>
          <a:ln>
            <a:headEnd type="none" w="med" len="med"/>
            <a:tailEnd type="none" w="med" len="med"/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none"/>
          <a:lstStyle/>
          <a:p>
            <a:pPr eaLnBrk="1" hangingPunct="1">
              <a:defRPr/>
            </a:pPr>
            <a:endParaRPr lang="zh-TW" altLang="en-US">
              <a:solidFill>
                <a:schemeClr val="tx1"/>
              </a:solidFill>
              <a:ea typeface="標楷體" pitchFamily="65" charset="-120"/>
            </a:endParaRPr>
          </a:p>
        </p:txBody>
      </p:sp>
      <p:sp>
        <p:nvSpPr>
          <p:cNvPr id="9230" name="矩形 13">
            <a:extLst>
              <a:ext uri="{FF2B5EF4-FFF2-40B4-BE49-F238E27FC236}">
                <a16:creationId xmlns:a16="http://schemas.microsoft.com/office/drawing/2014/main" id="{9D2FAA7D-DFCB-4C43-8BAF-28B02CA5FB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69513" y="4840289"/>
            <a:ext cx="41549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3600">
                <a:solidFill>
                  <a:srgbClr val="0000FF"/>
                </a:solidFill>
                <a:latin typeface="標楷體" panose="03000509000000000000" pitchFamily="65" charset="-120"/>
              </a:rPr>
              <a:t>E</a:t>
            </a:r>
            <a:endParaRPr lang="zh-TW" altLang="en-US" sz="3600">
              <a:latin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B14FEF3-7751-4D66-9D83-DB6B143D4BAA}"/>
              </a:ext>
            </a:extLst>
          </p:cNvPr>
          <p:cNvSpPr/>
          <p:nvPr/>
        </p:nvSpPr>
        <p:spPr>
          <a:xfrm>
            <a:off x="246001" y="355469"/>
            <a:ext cx="1176034" cy="725619"/>
          </a:xfrm>
          <a:prstGeom prst="rect">
            <a:avLst/>
          </a:prstGeom>
          <a:solidFill>
            <a:schemeClr val="bg1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書</a:t>
            </a:r>
            <a:r>
              <a:rPr lang="en-US" altLang="zh-TW" sz="2400" dirty="0">
                <a:solidFill>
                  <a:schemeClr val="tx1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p.8</a:t>
            </a:r>
            <a:endParaRPr lang="zh-TW" altLang="en-US" sz="2400" dirty="0">
              <a:solidFill>
                <a:schemeClr val="tx1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9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9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92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228" grpId="0"/>
      <p:bldP spid="9227" grpId="0"/>
      <p:bldP spid="9229" grpId="0"/>
      <p:bldP spid="923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788" y="803869"/>
            <a:ext cx="11798423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如果你是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進進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，你會把哪些物品放進書包內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把它們圈起來。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7978" y="2316922"/>
            <a:ext cx="9999706" cy="3984221"/>
          </a:xfrm>
        </p:spPr>
        <p:txBody>
          <a:bodyPr/>
          <a:lstStyle/>
          <a:p>
            <a:endParaRPr lang="zh-HK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EA5064A-A7E8-4ABF-8CD2-8D3DC5ACF107}"/>
              </a:ext>
            </a:extLst>
          </p:cNvPr>
          <p:cNvGrpSpPr/>
          <p:nvPr/>
        </p:nvGrpSpPr>
        <p:grpSpPr>
          <a:xfrm>
            <a:off x="2370338" y="1885874"/>
            <a:ext cx="8741547" cy="4830175"/>
            <a:chOff x="2370338" y="1885874"/>
            <a:chExt cx="8741547" cy="48301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/>
            <a:srcRect l="15280" t="19214" r="16015" b="21501"/>
            <a:stretch/>
          </p:blipFill>
          <p:spPr>
            <a:xfrm>
              <a:off x="2370338" y="2043895"/>
              <a:ext cx="8741547" cy="467215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5255093" y="1885874"/>
              <a:ext cx="493172" cy="642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10" name="文字方塊 9"/>
          <p:cNvSpPr txBox="1"/>
          <p:nvPr/>
        </p:nvSpPr>
        <p:spPr>
          <a:xfrm>
            <a:off x="5228296" y="3263915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玩具車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244795" y="4424266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零食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577519" y="6205821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衛生用品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555674" y="3577180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課本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515391" y="5848604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水樽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292690" y="6369505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文具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9292690" y="4093153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習作</a:t>
            </a:r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233FDB41-43EC-4EC2-A7EA-27DCC2AFBCCD}"/>
              </a:ext>
            </a:extLst>
          </p:cNvPr>
          <p:cNvSpPr txBox="1">
            <a:spLocks/>
          </p:cNvSpPr>
          <p:nvPr/>
        </p:nvSpPr>
        <p:spPr>
          <a:xfrm>
            <a:off x="3630967" y="0"/>
            <a:ext cx="4790984" cy="80786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前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準備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394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矩形 8">
            <a:extLst>
              <a:ext uri="{FF2B5EF4-FFF2-40B4-BE49-F238E27FC236}">
                <a16:creationId xmlns:a16="http://schemas.microsoft.com/office/drawing/2014/main" id="{113F74A7-3AE6-4BBF-B363-0706A9983E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49425" y="155576"/>
            <a:ext cx="8904288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65" charset="-120"/>
              </a:defRPr>
            </a:lvl9pPr>
          </a:lstStyle>
          <a:p>
            <a:pPr algn="ctr">
              <a:defRPr/>
            </a:pPr>
            <a:r>
              <a:rPr lang="zh-TW" altLang="en-US" sz="4000" kern="0" dirty="0">
                <a:solidFill>
                  <a:srgbClr val="FF0000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想一想：</a:t>
            </a:r>
            <a:endParaRPr lang="en-US" altLang="zh-TW" sz="4000" kern="0" dirty="0">
              <a:solidFill>
                <a:srgbClr val="FF0000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  <a:p>
            <a:pPr algn="ctr">
              <a:defRPr/>
            </a:pPr>
            <a:r>
              <a:rPr lang="zh-TW" altLang="en-US" sz="4000" kern="0" dirty="0">
                <a:solidFill>
                  <a:srgbClr val="FF0000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剛才的情況對學校有</a:t>
            </a:r>
            <a:r>
              <a:rPr lang="zh-TW" altLang="en-US" sz="4000" dirty="0">
                <a:solidFill>
                  <a:srgbClr val="FF0000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甚麼影響？</a:t>
            </a:r>
            <a:endParaRPr lang="zh-TW" altLang="en-US" sz="4000" kern="0" dirty="0">
              <a:solidFill>
                <a:srgbClr val="FF0000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  <p:sp>
        <p:nvSpPr>
          <p:cNvPr id="23555" name="Rectangle 5">
            <a:extLst>
              <a:ext uri="{FF2B5EF4-FFF2-40B4-BE49-F238E27FC236}">
                <a16:creationId xmlns:a16="http://schemas.microsoft.com/office/drawing/2014/main" id="{29E82AD8-E77C-4A97-9026-377CD8A25EA2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676401" y="273278"/>
            <a:ext cx="162859" cy="215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>
                <a:latin typeface="標楷體" panose="03000509000000000000" pitchFamily="65" charset="-120"/>
              </a:rPr>
              <a:t> </a:t>
            </a:r>
            <a:endParaRPr lang="en-US" altLang="zh-TW" sz="3600">
              <a:latin typeface="標楷體" panose="03000509000000000000" pitchFamily="65" charset="-120"/>
            </a:endParaRP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6411E587-8127-425D-8F0A-A1B84A121F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8" y="4965701"/>
            <a:ext cx="7110412" cy="646113"/>
          </a:xfrm>
          <a:prstGeom prst="rect">
            <a:avLst/>
          </a:prstGeom>
          <a:noFill/>
          <a:ln w="38100">
            <a:solidFill>
              <a:schemeClr val="tx1"/>
            </a:solidFill>
            <a:prstDash val="dash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令校園變得骯髒，影響環境衛生！</a:t>
            </a:r>
          </a:p>
        </p:txBody>
      </p:sp>
      <p:pic>
        <p:nvPicPr>
          <p:cNvPr id="10247" name="圖片 2">
            <a:extLst>
              <a:ext uri="{FF2B5EF4-FFF2-40B4-BE49-F238E27FC236}">
                <a16:creationId xmlns:a16="http://schemas.microsoft.com/office/drawing/2014/main" id="{AA1D9C4C-64B5-414B-8095-DF0C83F2623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9088" y="1455738"/>
            <a:ext cx="22098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8" name="圖片 3">
            <a:extLst>
              <a:ext uri="{FF2B5EF4-FFF2-40B4-BE49-F238E27FC236}">
                <a16:creationId xmlns:a16="http://schemas.microsoft.com/office/drawing/2014/main" id="{068A2C97-792A-4B76-9A44-C379270F3A9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2400300"/>
            <a:ext cx="227965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9" name="圖片 4">
            <a:extLst>
              <a:ext uri="{FF2B5EF4-FFF2-40B4-BE49-F238E27FC236}">
                <a16:creationId xmlns:a16="http://schemas.microsoft.com/office/drawing/2014/main" id="{A1AE262C-8105-4A17-BB01-852A524F1E3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826" y="1455739"/>
            <a:ext cx="2278063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50" name="圖片 5">
            <a:extLst>
              <a:ext uri="{FF2B5EF4-FFF2-40B4-BE49-F238E27FC236}">
                <a16:creationId xmlns:a16="http://schemas.microsoft.com/office/drawing/2014/main" id="{BCCAA839-DBFA-4064-8316-6E619F80B50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2475" y="2401888"/>
            <a:ext cx="2205038" cy="2360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0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5">
            <a:extLst>
              <a:ext uri="{FF2B5EF4-FFF2-40B4-BE49-F238E27FC236}">
                <a16:creationId xmlns:a16="http://schemas.microsoft.com/office/drawing/2014/main" id="{C5F93E72-8719-47BC-A0AC-A1171DB3DF16}"/>
              </a:ext>
            </a:extLst>
          </p:cNvPr>
          <p:cNvSpPr>
            <a:spLocks noChangeArrowheads="1"/>
          </p:cNvSpPr>
          <p:nvPr/>
        </p:nvSpPr>
        <p:spPr bwMode="ltGray">
          <a:xfrm>
            <a:off x="1676400" y="273050"/>
            <a:ext cx="139700" cy="215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9044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TW" sz="800"/>
              <a:t> </a:t>
            </a:r>
            <a:endParaRPr lang="en-US" altLang="zh-TW" sz="360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6D780B9F-0CDE-4506-A8FA-DDCC7A8B8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000" y="4713289"/>
            <a:ext cx="59578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 </a:t>
            </a:r>
            <a:r>
              <a:rPr lang="zh-TW" altLang="en-US" sz="40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把</a:t>
            </a:r>
            <a:r>
              <a:rPr lang="zh-TW" altLang="en-US" sz="40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垃圾拋進垃圾桶。</a:t>
            </a:r>
            <a:endParaRPr lang="en-US" altLang="zh-TW" sz="40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4580" name="圖片 1">
            <a:extLst>
              <a:ext uri="{FF2B5EF4-FFF2-40B4-BE49-F238E27FC236}">
                <a16:creationId xmlns:a16="http://schemas.microsoft.com/office/drawing/2014/main" id="{2664D04E-C158-4440-B3C9-F8D80E837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8276" y="2089150"/>
            <a:ext cx="2879725" cy="4768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矩形圖說文字 2">
            <a:extLst>
              <a:ext uri="{FF2B5EF4-FFF2-40B4-BE49-F238E27FC236}">
                <a16:creationId xmlns:a16="http://schemas.microsoft.com/office/drawing/2014/main" id="{17A80ADC-8096-4E7D-A5B8-B4B17058FCD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76400" y="377826"/>
            <a:ext cx="8732838" cy="836613"/>
          </a:xfrm>
          <a:prstGeom prst="wedgeRectCallout">
            <a:avLst>
              <a:gd name="adj1" fmla="val 31000"/>
              <a:gd name="adj2" fmla="val 95264"/>
            </a:avLst>
          </a:prstGeom>
          <a:solidFill>
            <a:srgbClr val="73FE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MO" altLang="en-US" sz="3600"/>
          </a:p>
        </p:txBody>
      </p:sp>
      <p:sp>
        <p:nvSpPr>
          <p:cNvPr id="24582" name="矩形 1">
            <a:extLst>
              <a:ext uri="{FF2B5EF4-FFF2-40B4-BE49-F238E27FC236}">
                <a16:creationId xmlns:a16="http://schemas.microsoft.com/office/drawing/2014/main" id="{5341604C-B9B7-4A8B-A29A-0E63F1209D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43064" y="436564"/>
            <a:ext cx="890587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你能說出其他保持校園</a:t>
            </a:r>
            <a:r>
              <a:rPr lang="en-US" altLang="zh-TW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整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潔的方法嗎？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AAA98B7-4B1C-4938-96F4-0293CAB34C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464" y="3389314"/>
            <a:ext cx="5957887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 </a:t>
            </a:r>
            <a:r>
              <a:rPr lang="zh-TW" altLang="en-US" sz="400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體育課後要主動收好體育用品。</a:t>
            </a:r>
            <a:endParaRPr lang="en-US" altLang="zh-TW" sz="400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B09D84FD-1ACE-4943-890E-5619A8263C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2212976"/>
            <a:ext cx="5957888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 飲完牛奶後要壓平後才丟  進垃圾桶內</a:t>
            </a:r>
            <a:r>
              <a:rPr lang="zh-TW" altLang="en-US" sz="40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71C8BFCE-F3E1-4582-BE47-5061A1FC9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12925" y="1477963"/>
            <a:ext cx="595788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3600" dirty="0">
                <a:solidFill>
                  <a:srgbClr val="7030A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 在校園內不要吃口香糖。</a:t>
            </a:r>
            <a:endParaRPr lang="en-US" altLang="zh-TW" sz="4000" dirty="0">
              <a:solidFill>
                <a:srgbClr val="7030A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4" name="矩形圖說文字 2">
            <a:extLst>
              <a:ext uri="{FF2B5EF4-FFF2-40B4-BE49-F238E27FC236}">
                <a16:creationId xmlns:a16="http://schemas.microsoft.com/office/drawing/2014/main" id="{B9FAE2D5-BFF2-418D-BD43-D481881FE70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43089" y="5695951"/>
            <a:ext cx="5476875" cy="777875"/>
          </a:xfrm>
          <a:prstGeom prst="wedgeRectCallout">
            <a:avLst>
              <a:gd name="adj1" fmla="val 50116"/>
              <a:gd name="adj2" fmla="val -81671"/>
            </a:avLst>
          </a:prstGeom>
          <a:solidFill>
            <a:srgbClr val="73FEFF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zh-MO" altLang="en-US" sz="3600"/>
          </a:p>
        </p:txBody>
      </p:sp>
      <p:sp>
        <p:nvSpPr>
          <p:cNvPr id="15" name="矩形 1">
            <a:extLst>
              <a:ext uri="{FF2B5EF4-FFF2-40B4-BE49-F238E27FC236}">
                <a16:creationId xmlns:a16="http://schemas.microsoft.com/office/drawing/2014/main" id="{58830CFF-988F-4602-B1B4-25DE1DE1E7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09750" y="5695951"/>
            <a:ext cx="623093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000">
                <a:latin typeface="標楷體" panose="03000509000000000000" pitchFamily="65" charset="-120"/>
                <a:ea typeface="標楷體" panose="03000509000000000000" pitchFamily="65" charset="-120"/>
              </a:rPr>
              <a:t>你還有其他方法嗎？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2" grpId="0"/>
      <p:bldP spid="13" grpId="0"/>
      <p:bldP spid="14" grpId="0" animBg="1"/>
      <p:bldP spid="15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矩形 8">
            <a:extLst>
              <a:ext uri="{FF2B5EF4-FFF2-40B4-BE49-F238E27FC236}">
                <a16:creationId xmlns:a16="http://schemas.microsoft.com/office/drawing/2014/main" id="{D53886A4-7020-4F7C-8818-798755A16F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874839" y="2576513"/>
            <a:ext cx="7921625" cy="2170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5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校園裡不同的場所，</a:t>
            </a:r>
            <a:endParaRPr lang="en-US" altLang="zh-TW" sz="4500" dirty="0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45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分別有哪些特定的</a:t>
            </a:r>
            <a:r>
              <a:rPr lang="en-US" altLang="zh-TW" sz="45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</a:t>
            </a:r>
            <a:r>
              <a:rPr lang="zh-TW" altLang="en-US" sz="45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潔規則？</a:t>
            </a:r>
            <a:br>
              <a:rPr lang="zh-TW" altLang="en-US" sz="4500" dirty="0">
                <a:solidFill>
                  <a:srgbClr val="FF33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4500" dirty="0">
              <a:solidFill>
                <a:srgbClr val="FF33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6627" name="圖片 7">
            <a:extLst>
              <a:ext uri="{FF2B5EF4-FFF2-40B4-BE49-F238E27FC236}">
                <a16:creationId xmlns:a16="http://schemas.microsoft.com/office/drawing/2014/main" id="{BBE27264-F7E7-4D81-9355-9073F3D648C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166689"/>
            <a:ext cx="2952750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Picture 10">
            <a:extLst>
              <a:ext uri="{FF2B5EF4-FFF2-40B4-BE49-F238E27FC236}">
                <a16:creationId xmlns:a16="http://schemas.microsoft.com/office/drawing/2014/main" id="{7B9AF967-C444-4155-B589-A8B4AE5C5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8363" y="160339"/>
            <a:ext cx="3097212" cy="2320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9" name="Picture 14">
            <a:extLst>
              <a:ext uri="{FF2B5EF4-FFF2-40B4-BE49-F238E27FC236}">
                <a16:creationId xmlns:a16="http://schemas.microsoft.com/office/drawing/2014/main" id="{DB283FBB-314D-4C6C-939B-58D0EE026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2314" y="4197351"/>
            <a:ext cx="3743325" cy="2493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0" name="圖片 2">
            <a:extLst>
              <a:ext uri="{FF2B5EF4-FFF2-40B4-BE49-F238E27FC236}">
                <a16:creationId xmlns:a16="http://schemas.microsoft.com/office/drawing/2014/main" id="{6157FA89-B18B-4821-A8DF-236A48FE6F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7800" y="658813"/>
            <a:ext cx="2832100" cy="246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31" name="圖片 3">
            <a:extLst>
              <a:ext uri="{FF2B5EF4-FFF2-40B4-BE49-F238E27FC236}">
                <a16:creationId xmlns:a16="http://schemas.microsoft.com/office/drawing/2014/main" id="{08EA1AD3-2111-46B3-B2AE-A2F5FEAF3DD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9276" y="4083050"/>
            <a:ext cx="3508375" cy="262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7" descr="U_1145~1">
            <a:extLst>
              <a:ext uri="{FF2B5EF4-FFF2-40B4-BE49-F238E27FC236}">
                <a16:creationId xmlns:a16="http://schemas.microsoft.com/office/drawing/2014/main" id="{A1FB78DC-3BE0-4332-98B5-497C57D196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5875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7" name="矩形 9">
            <a:extLst>
              <a:ext uri="{FF2B5EF4-FFF2-40B4-BE49-F238E27FC236}">
                <a16:creationId xmlns:a16="http://schemas.microsoft.com/office/drawing/2014/main" id="{BB98953E-E045-4468-8F0A-8D3E387B4E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6863" y="2630488"/>
            <a:ext cx="1701800" cy="938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5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操場</a:t>
            </a:r>
            <a:endParaRPr lang="en-US" altLang="zh-TW" sz="55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8676" name="文字方塊 1">
            <a:extLst>
              <a:ext uri="{FF2B5EF4-FFF2-40B4-BE49-F238E27FC236}">
                <a16:creationId xmlns:a16="http://schemas.microsoft.com/office/drawing/2014/main" id="{AC2FEE3D-BFB0-42AA-9B47-74FEAEFC7D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6" y="2819400"/>
            <a:ext cx="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3600"/>
          </a:p>
        </p:txBody>
      </p:sp>
      <p:sp>
        <p:nvSpPr>
          <p:cNvPr id="16389" name="矩形 9">
            <a:extLst>
              <a:ext uri="{FF2B5EF4-FFF2-40B4-BE49-F238E27FC236}">
                <a16:creationId xmlns:a16="http://schemas.microsoft.com/office/drawing/2014/main" id="{E98F8FEF-FAF0-4692-A72B-CA84E829D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98675" y="3415801"/>
            <a:ext cx="8569325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 把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用完的體育用品放回原處</a:t>
            </a:r>
            <a:r>
              <a:rPr lang="zh-TW" altLang="en-US" sz="4000" kern="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zh-TW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390" name="矩形 9">
            <a:extLst>
              <a:ext uri="{FF2B5EF4-FFF2-40B4-BE49-F238E27FC236}">
                <a16:creationId xmlns:a16="http://schemas.microsoft.com/office/drawing/2014/main" id="{E205776A-7670-4871-8E4E-20CDABF248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71582" y="4592598"/>
            <a:ext cx="8569325" cy="31686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J"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把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垃圾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掉在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地上</a:t>
            </a:r>
            <a:r>
              <a:rPr lang="zh-TW" altLang="en-US" sz="4000" kern="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kern="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zh-TW" sz="4000" kern="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J"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愛護學校公物，不得故意破壞。</a:t>
            </a:r>
          </a:p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J"/>
              <a:defRPr/>
            </a:pP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zh-TW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25607" name="Picture 14">
            <a:extLst>
              <a:ext uri="{FF2B5EF4-FFF2-40B4-BE49-F238E27FC236}">
                <a16:creationId xmlns:a16="http://schemas.microsoft.com/office/drawing/2014/main" id="{512D77F1-F5A5-4176-B097-8B6153024A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0726" y="1"/>
            <a:ext cx="3749675" cy="292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60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639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1639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387" grpId="0"/>
      <p:bldP spid="16389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7" descr="U_1145~1">
            <a:extLst>
              <a:ext uri="{FF2B5EF4-FFF2-40B4-BE49-F238E27FC236}">
                <a16:creationId xmlns:a16="http://schemas.microsoft.com/office/drawing/2014/main" id="{1ABBC3A2-84D7-4F1D-ADA2-E45170BEB6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6447" y="79899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矩形 9">
            <a:extLst>
              <a:ext uri="{FF2B5EF4-FFF2-40B4-BE49-F238E27FC236}">
                <a16:creationId xmlns:a16="http://schemas.microsoft.com/office/drawing/2014/main" id="{94AA4D20-7D8B-433D-B2F2-B1A00ECEB5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73761" y="2662763"/>
            <a:ext cx="9172575" cy="922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0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</a:t>
            </a: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室</a:t>
            </a:r>
            <a:endParaRPr lang="en-US" altLang="zh-TW" sz="5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0724" name="文字方塊 1">
            <a:extLst>
              <a:ext uri="{FF2B5EF4-FFF2-40B4-BE49-F238E27FC236}">
                <a16:creationId xmlns:a16="http://schemas.microsoft.com/office/drawing/2014/main" id="{1FFACA55-209C-454B-AAE1-2C160BA7C9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6" y="2819400"/>
            <a:ext cx="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3600"/>
          </a:p>
        </p:txBody>
      </p:sp>
      <p:sp>
        <p:nvSpPr>
          <p:cNvPr id="12" name="矩形 9">
            <a:extLst>
              <a:ext uri="{FF2B5EF4-FFF2-40B4-BE49-F238E27FC236}">
                <a16:creationId xmlns:a16="http://schemas.microsoft.com/office/drawing/2014/main" id="{5F8449D7-DD22-49BA-B9C2-67CC39DA176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9436" y="3783538"/>
            <a:ext cx="85693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400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 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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不可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把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圖書塗污。</a:t>
            </a:r>
            <a:endParaRPr lang="en-US" altLang="zh-TW" sz="40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16D045A1-518C-40E1-AEDA-830A905ACF6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16632" y="5203825"/>
            <a:ext cx="856773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571500" indent="-5715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 typeface="Wingdings" panose="05000000000000000000" pitchFamily="2" charset="2"/>
              <a:buChar char="J"/>
            </a:pPr>
            <a:r>
              <a:rPr lang="zh-TW" altLang="en-US" sz="3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閱讀圖書後</a:t>
            </a:r>
            <a:r>
              <a:rPr lang="zh-TW" altLang="en-US" sz="38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</a:t>
            </a:r>
            <a:r>
              <a:rPr lang="zh-TW" altLang="en-US" sz="3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把</a:t>
            </a:r>
            <a:r>
              <a:rPr lang="zh-TW" altLang="en-US" sz="3800" dirty="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圖書放回原處。</a:t>
            </a:r>
            <a:endParaRPr lang="en-US" altLang="zh-TW" sz="38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30727" name="圖片 6">
            <a:extLst>
              <a:ext uri="{FF2B5EF4-FFF2-40B4-BE49-F238E27FC236}">
                <a16:creationId xmlns:a16="http://schemas.microsoft.com/office/drawing/2014/main" id="{3831B32A-D670-43F9-8085-2C34A0C9DB8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26" b="3084"/>
          <a:stretch>
            <a:fillRect/>
          </a:stretch>
        </p:blipFill>
        <p:spPr bwMode="auto">
          <a:xfrm>
            <a:off x="7470775" y="330200"/>
            <a:ext cx="2840038" cy="311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4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5" grpId="0"/>
      <p:bldP spid="12" grpId="0"/>
      <p:bldP spid="1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7" descr="U_1145~1">
            <a:extLst>
              <a:ext uri="{FF2B5EF4-FFF2-40B4-BE49-F238E27FC236}">
                <a16:creationId xmlns:a16="http://schemas.microsoft.com/office/drawing/2014/main" id="{F296916B-B0FB-47AB-B69F-25A04B2FA6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2964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矩形 9">
            <a:extLst>
              <a:ext uri="{FF2B5EF4-FFF2-40B4-BE49-F238E27FC236}">
                <a16:creationId xmlns:a16="http://schemas.microsoft.com/office/drawing/2014/main" id="{B02AFE6C-9C28-4BEB-8110-96C7FA8C0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43325" y="2630488"/>
            <a:ext cx="2376488" cy="92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4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洗手間</a:t>
            </a:r>
            <a:endParaRPr lang="en-US" altLang="zh-TW" sz="50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772" name="文字方塊 1">
            <a:extLst>
              <a:ext uri="{FF2B5EF4-FFF2-40B4-BE49-F238E27FC236}">
                <a16:creationId xmlns:a16="http://schemas.microsoft.com/office/drawing/2014/main" id="{251AB119-17ED-45A1-90BB-D0E36D969E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62776" y="2819400"/>
            <a:ext cx="65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3600"/>
          </a:p>
        </p:txBody>
      </p:sp>
      <p:sp>
        <p:nvSpPr>
          <p:cNvPr id="20485" name="矩形 9">
            <a:extLst>
              <a:ext uri="{FF2B5EF4-FFF2-40B4-BE49-F238E27FC236}">
                <a16:creationId xmlns:a16="http://schemas.microsoft.com/office/drawing/2014/main" id="{383FABF7-F5F2-41D5-93C6-19A6A02F53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1" y="3675064"/>
            <a:ext cx="85693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  使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用後要沖廁</a:t>
            </a:r>
            <a:r>
              <a:rPr lang="zh-TW" altLang="en-US" sz="4000" kern="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3" name="矩形 9">
            <a:extLst>
              <a:ext uri="{FF2B5EF4-FFF2-40B4-BE49-F238E27FC236}">
                <a16:creationId xmlns:a16="http://schemas.microsoft.com/office/drawing/2014/main" id="{AE39FBDD-27C6-47F4-AD64-4D34DFC67D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19250" y="5199063"/>
            <a:ext cx="8569325" cy="13239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571500" indent="-571500">
              <a:spcBef>
                <a:spcPct val="0"/>
              </a:spcBef>
              <a:buFont typeface="Wingdings" panose="05000000000000000000" pitchFamily="2" charset="2"/>
              <a:buChar char="J"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洗手時，不要弄濕地面</a:t>
            </a:r>
            <a:r>
              <a:rPr lang="zh-TW" altLang="en-US" sz="4000" kern="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spcBef>
                <a:spcPct val="0"/>
              </a:spcBef>
              <a:buFontTx/>
              <a:buNone/>
              <a:defRPr/>
            </a:pPr>
            <a:endParaRPr lang="en-US" altLang="zh-TW" sz="4000" dirty="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2775" name="矩形 8">
            <a:extLst>
              <a:ext uri="{FF2B5EF4-FFF2-40B4-BE49-F238E27FC236}">
                <a16:creationId xmlns:a16="http://schemas.microsoft.com/office/drawing/2014/main" id="{0BF5DF47-A5E3-4BBD-9057-EAEC6EFCC9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19289" y="222250"/>
            <a:ext cx="7985125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zh-TW" altLang="en-US" sz="5400">
                <a:solidFill>
                  <a:srgbClr val="FF33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華康儷楷書" panose="03000509000000000000" pitchFamily="65" charset="-120"/>
              </a:rPr>
              <a:t/>
            </a:r>
            <a:br>
              <a:rPr lang="zh-TW" altLang="en-US" sz="5400">
                <a:solidFill>
                  <a:srgbClr val="FF3300"/>
                </a:solidFill>
                <a:latin typeface="華康儷楷書" panose="03000509000000000000" pitchFamily="65" charset="-120"/>
                <a:ea typeface="華康儷楷書" panose="03000509000000000000" pitchFamily="65" charset="-120"/>
                <a:cs typeface="華康儷楷書" panose="03000509000000000000" pitchFamily="65" charset="-120"/>
              </a:rPr>
            </a:br>
            <a:endParaRPr lang="zh-TW" altLang="en-US" sz="5400">
              <a:solidFill>
                <a:srgbClr val="FF3300"/>
              </a:solidFill>
            </a:endParaRPr>
          </a:p>
        </p:txBody>
      </p:sp>
      <p:pic>
        <p:nvPicPr>
          <p:cNvPr id="32776" name="圖片 7">
            <a:extLst>
              <a:ext uri="{FF2B5EF4-FFF2-40B4-BE49-F238E27FC236}">
                <a16:creationId xmlns:a16="http://schemas.microsoft.com/office/drawing/2014/main" id="{50D4BEAB-03F4-432A-B1A8-8884C2B655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275" y="125413"/>
            <a:ext cx="2846388" cy="2995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矩形 9">
            <a:extLst>
              <a:ext uri="{FF2B5EF4-FFF2-40B4-BE49-F238E27FC236}">
                <a16:creationId xmlns:a16="http://schemas.microsoft.com/office/drawing/2014/main" id="{066A1B6B-3C59-4E21-8AEB-2897D0A60D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43250" y="4434681"/>
            <a:ext cx="8569325" cy="7080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    如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廁後洗手</a:t>
            </a:r>
            <a:r>
              <a:rPr lang="zh-TW" altLang="en-US" sz="4000" kern="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4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3" grpId="0"/>
      <p:bldP spid="20485" grpId="0"/>
      <p:bldP spid="13" grpId="0"/>
      <p:bldP spid="9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7" descr="U_2162~1">
            <a:extLst>
              <a:ext uri="{FF2B5EF4-FFF2-40B4-BE49-F238E27FC236}">
                <a16:creationId xmlns:a16="http://schemas.microsoft.com/office/drawing/2014/main" id="{17E0080D-28BB-49D1-9A8C-92C85CCEE3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317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09B035EB-370E-4923-AF84-0DC94B9EDB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952D5D33-78EE-4C4E-A96F-5CF1BAE41800}"/>
              </a:ext>
            </a:extLst>
          </p:cNvPr>
          <p:cNvSpPr/>
          <p:nvPr/>
        </p:nvSpPr>
        <p:spPr>
          <a:xfrm>
            <a:off x="3827464" y="549275"/>
            <a:ext cx="6224587" cy="1854200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zh-TW" altLang="en-US" sz="4000" dirty="0">
                <a:solidFill>
                  <a:srgbClr val="0066FF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在學校裡，怎樣保持個人衛生？</a:t>
            </a:r>
            <a:endParaRPr lang="zh-HK" altLang="en-US" sz="4000" dirty="0">
              <a:solidFill>
                <a:srgbClr val="0066FF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75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7" descr="U_2162~1">
            <a:extLst>
              <a:ext uri="{FF2B5EF4-FFF2-40B4-BE49-F238E27FC236}">
                <a16:creationId xmlns:a16="http://schemas.microsoft.com/office/drawing/2014/main" id="{D1C7ED8E-43B0-4541-AFF2-62577E62BB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7788" y="0"/>
            <a:ext cx="932021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2B614BCD-0525-4C8D-A6CF-895B030C6D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40964" name="矩形 8">
            <a:extLst>
              <a:ext uri="{FF2B5EF4-FFF2-40B4-BE49-F238E27FC236}">
                <a16:creationId xmlns:a16="http://schemas.microsoft.com/office/drawing/2014/main" id="{0A2DB81C-062B-4161-869A-74D8A0C8F8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6250"/>
            <a:ext cx="748347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zh-TW" altLang="en-US" sz="3500">
              <a:solidFill>
                <a:srgbClr val="0066FF"/>
              </a:solidFill>
              <a:latin typeface="標楷體" panose="03000509000000000000" pitchFamily="65" charset="-120"/>
            </a:endParaRPr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6290CC89-0A96-4DB6-8D53-0DD5EBBC27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0825" y="3270250"/>
            <a:ext cx="2940050" cy="196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D64A7617-3065-4914-A029-CD52FBA4859F}"/>
              </a:ext>
            </a:extLst>
          </p:cNvPr>
          <p:cNvSpPr/>
          <p:nvPr/>
        </p:nvSpPr>
        <p:spPr>
          <a:xfrm>
            <a:off x="3719513" y="269876"/>
            <a:ext cx="5040312" cy="1719263"/>
          </a:xfrm>
          <a:prstGeom prst="cloudCallout">
            <a:avLst>
              <a:gd name="adj1" fmla="val -53890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algn="ctr" eaLnBrk="1" hangingPunct="1">
              <a:defRPr/>
            </a:pPr>
            <a:endParaRPr lang="en-US" altLang="zh-TW" sz="2800" dirty="0">
              <a:solidFill>
                <a:srgbClr val="FF0000"/>
              </a:solidFill>
              <a:latin typeface="標楷體" panose="03000509000000000000" pitchFamily="49" charset="-120"/>
            </a:endParaRPr>
          </a:p>
          <a:p>
            <a:pPr eaLnBrk="1" hangingPunct="1">
              <a:defRPr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49" charset="-120"/>
              </a:rPr>
              <a:t>這是甚麼衛生用品？它有甚麼用途？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49" charset="-120"/>
            </a:endParaRPr>
          </a:p>
          <a:p>
            <a:pPr>
              <a:defRPr/>
            </a:pPr>
            <a:r>
              <a:rPr lang="zh-TW" altLang="en-US" sz="2800" dirty="0">
                <a:solidFill>
                  <a:srgbClr val="0066FF"/>
                </a:solidFill>
                <a:latin typeface="標楷體" panose="03000509000000000000" pitchFamily="49" charset="-120"/>
                <a:ea typeface="華康香港標準楷書" pitchFamily="65" charset="-120"/>
              </a:rPr>
              <a:t>   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49" charset="-120"/>
            </a:endParaRPr>
          </a:p>
        </p:txBody>
      </p:sp>
      <p:sp>
        <p:nvSpPr>
          <p:cNvPr id="9" name="內容版面配置區 2">
            <a:extLst>
              <a:ext uri="{FF2B5EF4-FFF2-40B4-BE49-F238E27FC236}">
                <a16:creationId xmlns:a16="http://schemas.microsoft.com/office/drawing/2014/main" id="{108DC814-60D6-45CF-A61A-F79087D21965}"/>
              </a:ext>
            </a:extLst>
          </p:cNvPr>
          <p:cNvSpPr txBox="1">
            <a:spLocks/>
          </p:cNvSpPr>
          <p:nvPr/>
        </p:nvSpPr>
        <p:spPr bwMode="auto">
          <a:xfrm>
            <a:off x="4329113" y="4567238"/>
            <a:ext cx="4608512" cy="1649412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zh-TW" altLang="en-US" sz="4000" dirty="0">
                <a:solidFill>
                  <a:srgbClr val="0066FF"/>
                </a:solidFill>
                <a:latin typeface="標楷體" pitchFamily="65" charset="-120"/>
              </a:rPr>
              <a:t>  </a:t>
            </a:r>
            <a:r>
              <a:rPr lang="zh-TW" altLang="zh-HK" sz="4000" dirty="0">
                <a:solidFill>
                  <a:srgbClr val="0066FF"/>
                </a:solidFill>
                <a:latin typeface="標楷體" pitchFamily="65" charset="-120"/>
              </a:rPr>
              <a:t>紙巾</a:t>
            </a:r>
            <a:endParaRPr lang="en-US" altLang="zh-TW" sz="4000" dirty="0">
              <a:solidFill>
                <a:srgbClr val="0066FF"/>
              </a:solidFill>
              <a:latin typeface="標楷體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r>
              <a:rPr lang="zh-TW" altLang="en-US" sz="4000" dirty="0">
                <a:latin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4000" dirty="0">
                <a:latin typeface="標楷體" pitchFamily="65" charset="-120"/>
              </a:rPr>
              <a:t>作個人清潔之用。</a:t>
            </a:r>
            <a:endParaRPr lang="en-US" altLang="zh-TW" sz="4000" dirty="0">
              <a:latin typeface="標楷體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altLang="zh-TW" sz="4000" dirty="0">
              <a:solidFill>
                <a:schemeClr val="bg2"/>
              </a:solidFill>
              <a:latin typeface="標楷體" pitchFamily="65" charset="-120"/>
            </a:endParaRPr>
          </a:p>
          <a:p>
            <a:pPr eaLnBrk="1" hangingPunct="1">
              <a:spcBef>
                <a:spcPct val="20000"/>
              </a:spcBef>
              <a:buClr>
                <a:schemeClr val="bg2"/>
              </a:buClr>
              <a:buSzPct val="75000"/>
              <a:defRPr/>
            </a:pPr>
            <a:endParaRPr lang="en-US" altLang="zh-TW" sz="4000" kern="0" dirty="0">
              <a:solidFill>
                <a:schemeClr val="bg2"/>
              </a:solidFill>
              <a:latin typeface="標楷體" pitchFamily="65" charset="-12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75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  <p:bldP spid="9" grpId="0" build="p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7" descr="U_2162~1">
            <a:extLst>
              <a:ext uri="{FF2B5EF4-FFF2-40B4-BE49-F238E27FC236}">
                <a16:creationId xmlns:a16="http://schemas.microsoft.com/office/drawing/2014/main" id="{95006F92-3667-475D-9845-641676A9C3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-26988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7" name="Rectangle 2050">
            <a:extLst>
              <a:ext uri="{FF2B5EF4-FFF2-40B4-BE49-F238E27FC236}">
                <a16:creationId xmlns:a16="http://schemas.microsoft.com/office/drawing/2014/main" id="{D1A97B6C-9CF8-4300-AAA7-519D6B33DF6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  <a:t/>
            </a:r>
            <a:br>
              <a:rPr lang="en-US" altLang="zh-TW">
                <a:latin typeface="標楷體" panose="03000509000000000000" pitchFamily="65" charset="-120"/>
                <a:ea typeface="標楷體" panose="03000509000000000000" pitchFamily="65" charset="-120"/>
              </a:rPr>
            </a:br>
            <a:endParaRPr lang="zh-TW" altLang="en-US" sz="50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988" name="矩形 8">
            <a:extLst>
              <a:ext uri="{FF2B5EF4-FFF2-40B4-BE49-F238E27FC236}">
                <a16:creationId xmlns:a16="http://schemas.microsoft.com/office/drawing/2014/main" id="{EAA20ED7-D5CB-472D-812E-52D6BEDCB0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6251"/>
            <a:ext cx="7483475" cy="2246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zh-TW" sz="3500">
              <a:solidFill>
                <a:srgbClr val="FF0000"/>
              </a:solidFill>
              <a:latin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3500">
              <a:solidFill>
                <a:srgbClr val="FF0000"/>
              </a:solidFill>
              <a:latin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3500">
              <a:solidFill>
                <a:srgbClr val="FF0000"/>
              </a:solidFill>
              <a:latin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zh-TW" altLang="en-US" sz="3500">
                <a:solidFill>
                  <a:srgbClr val="FF0000"/>
                </a:solidFill>
                <a:latin typeface="標楷體" panose="03000509000000000000" pitchFamily="65" charset="-120"/>
                <a:sym typeface="Wingdings" panose="05000000000000000000" pitchFamily="2" charset="2"/>
              </a:rPr>
              <a:t> </a:t>
            </a:r>
            <a:endParaRPr lang="zh-TW" altLang="en-US" sz="3500">
              <a:solidFill>
                <a:srgbClr val="FF3300"/>
              </a:solidFill>
              <a:latin typeface="標楷體" panose="03000509000000000000" pitchFamily="65" charset="-120"/>
            </a:endParaRPr>
          </a:p>
        </p:txBody>
      </p:sp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0ED7157C-844A-4411-A1F2-A0B1768C0D2A}"/>
              </a:ext>
            </a:extLst>
          </p:cNvPr>
          <p:cNvSpPr/>
          <p:nvPr/>
        </p:nvSpPr>
        <p:spPr>
          <a:xfrm>
            <a:off x="3368676" y="269876"/>
            <a:ext cx="5103813" cy="1566863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FF0000"/>
                </a:solidFill>
                <a:latin typeface="DFKai-SB" panose="03000509000000000000" pitchFamily="49" charset="-120"/>
                <a:ea typeface="DFKai-SB" panose="03000509000000000000" pitchFamily="49" charset="-120"/>
                <a:cs typeface="DFKai-SB" panose="03000509000000000000" pitchFamily="49" charset="-120"/>
              </a:rPr>
              <a:t>這是甚麼衛生用品？它有甚麼用途？</a:t>
            </a:r>
            <a:endParaRPr lang="zh-HK" altLang="en-US" sz="3000" dirty="0">
              <a:solidFill>
                <a:srgbClr val="FF0000"/>
              </a:solidFill>
              <a:latin typeface="DFKai-SB" panose="03000509000000000000" pitchFamily="49" charset="-120"/>
              <a:ea typeface="DFKai-SB" panose="03000509000000000000" pitchFamily="49" charset="-120"/>
              <a:cs typeface="DFKai-SB" panose="03000509000000000000" pitchFamily="49" charset="-120"/>
            </a:endParaRPr>
          </a:p>
        </p:txBody>
      </p:sp>
      <p:pic>
        <p:nvPicPr>
          <p:cNvPr id="10" name="Picture 7">
            <a:extLst>
              <a:ext uri="{FF2B5EF4-FFF2-40B4-BE49-F238E27FC236}">
                <a16:creationId xmlns:a16="http://schemas.microsoft.com/office/drawing/2014/main" id="{CC7BAF6E-9878-4C2F-A491-8D4957F40F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1601" y="1901826"/>
            <a:ext cx="3313113" cy="2206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6656AFBC-B708-4375-99BC-516F9F544729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032375" y="3225801"/>
            <a:ext cx="4713288" cy="3305175"/>
          </a:xfrm>
        </p:spPr>
        <p:txBody>
          <a:bodyPr/>
          <a:lstStyle/>
          <a:p>
            <a:pPr marL="0" indent="0">
              <a:buNone/>
            </a:pPr>
            <a:r>
              <a:rPr lang="zh-TW" altLang="zh-HK" sz="4000">
                <a:solidFill>
                  <a:srgbClr val="0070C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口罩</a:t>
            </a:r>
            <a:endParaRPr lang="en-US" altLang="zh-TW" sz="4000">
              <a:solidFill>
                <a:srgbClr val="0070C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zh-TW" altLang="en-US" sz="400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4000">
                <a:latin typeface="標楷體" panose="03000509000000000000" pitchFamily="65" charset="-120"/>
                <a:ea typeface="標楷體" panose="03000509000000000000" pitchFamily="65" charset="-120"/>
              </a:rPr>
              <a:t>減低感染和傳染疾病的機會，在需要時戴上。</a:t>
            </a:r>
            <a:endParaRPr lang="zh-TW" altLang="zh-HK" sz="40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build="p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7" descr="U_2162~1">
            <a:extLst>
              <a:ext uri="{FF2B5EF4-FFF2-40B4-BE49-F238E27FC236}">
                <a16:creationId xmlns:a16="http://schemas.microsoft.com/office/drawing/2014/main" id="{B575CDA0-8647-4015-97B0-BBF765722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1113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F72D76D5-BBDB-4D50-BD9F-0DF1DC35E6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25604" name="矩形 8">
            <a:extLst>
              <a:ext uri="{FF2B5EF4-FFF2-40B4-BE49-F238E27FC236}">
                <a16:creationId xmlns:a16="http://schemas.microsoft.com/office/drawing/2014/main" id="{46D20650-68E4-480B-889F-7EA20EDC16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48076" y="476250"/>
            <a:ext cx="7483475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en-US" altLang="zh-TW" sz="3500">
              <a:solidFill>
                <a:srgbClr val="FF0000"/>
              </a:solidFill>
              <a:latin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3500">
              <a:solidFill>
                <a:srgbClr val="FF0000"/>
              </a:solidFill>
              <a:latin typeface="標楷體" panose="03000509000000000000" pitchFamily="65" charset="-120"/>
              <a:sym typeface="Wingdings" panose="05000000000000000000" pitchFamily="2" charset="2"/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US" altLang="zh-TW" sz="3500">
              <a:solidFill>
                <a:srgbClr val="FF0000"/>
              </a:solidFill>
              <a:latin typeface="標楷體" panose="03000509000000000000" pitchFamily="65" charset="-120"/>
              <a:sym typeface="Wingdings" panose="05000000000000000000" pitchFamily="2" charset="2"/>
            </a:endParaRPr>
          </a:p>
        </p:txBody>
      </p:sp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E6735FB2-BE39-4841-B64B-24C1A46BAFB3}"/>
              </a:ext>
            </a:extLst>
          </p:cNvPr>
          <p:cNvSpPr/>
          <p:nvPr/>
        </p:nvSpPr>
        <p:spPr>
          <a:xfrm>
            <a:off x="3368676" y="269876"/>
            <a:ext cx="6543675" cy="1566863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49" charset="-120"/>
              </a:rPr>
              <a:t>這是甚麼衛生用品？</a:t>
            </a:r>
            <a:endParaRPr lang="en-US" altLang="zh-TW" sz="3000" dirty="0">
              <a:solidFill>
                <a:srgbClr val="FF0000"/>
              </a:solidFill>
              <a:latin typeface="標楷體" panose="03000509000000000000" pitchFamily="49" charset="-120"/>
            </a:endParaRPr>
          </a:p>
          <a:p>
            <a:pPr eaLnBrk="1" hangingPunct="1">
              <a:defRPr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49" charset="-120"/>
              </a:rPr>
              <a:t>它有甚麼用途？</a:t>
            </a:r>
            <a:endParaRPr lang="zh-HK" altLang="en-US" sz="3000" dirty="0">
              <a:solidFill>
                <a:srgbClr val="FF0000"/>
              </a:solidFill>
              <a:latin typeface="標楷體" panose="03000509000000000000" pitchFamily="49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8D384A1D-8DE7-4E99-85BE-ED33F504058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872038" y="3786189"/>
            <a:ext cx="7993062" cy="866775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zh-HK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洗手液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用來清潔手部。</a:t>
            </a:r>
            <a:endParaRPr lang="zh-HK" altLang="en-US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B5C2F5FC-E5EF-47D2-B9C4-607CDFD493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5638" y="2462214"/>
            <a:ext cx="2519362" cy="2649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1" dur="75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34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5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5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25604" grpId="0"/>
      <p:bldP spid="8" grpId="0" animBg="1"/>
      <p:bldP spid="11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96788" y="803869"/>
            <a:ext cx="11798423" cy="1325563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如果你是</a:t>
            </a:r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進進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，你會把哪些物品放進書包內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把它們圈起來。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797978" y="2316922"/>
            <a:ext cx="9999706" cy="3984221"/>
          </a:xfrm>
        </p:spPr>
        <p:txBody>
          <a:bodyPr/>
          <a:lstStyle/>
          <a:p>
            <a:endParaRPr lang="zh-HK" altLang="en-US"/>
          </a:p>
        </p:txBody>
      </p:sp>
      <p:grpSp>
        <p:nvGrpSpPr>
          <p:cNvPr id="11" name="群組 10">
            <a:extLst>
              <a:ext uri="{FF2B5EF4-FFF2-40B4-BE49-F238E27FC236}">
                <a16:creationId xmlns:a16="http://schemas.microsoft.com/office/drawing/2014/main" id="{8EA5064A-A7E8-4ABF-8CD2-8D3DC5ACF107}"/>
              </a:ext>
            </a:extLst>
          </p:cNvPr>
          <p:cNvGrpSpPr/>
          <p:nvPr/>
        </p:nvGrpSpPr>
        <p:grpSpPr>
          <a:xfrm>
            <a:off x="2370338" y="1885874"/>
            <a:ext cx="8741547" cy="4830175"/>
            <a:chOff x="2370338" y="1885874"/>
            <a:chExt cx="8741547" cy="4830175"/>
          </a:xfrm>
        </p:grpSpPr>
        <p:pic>
          <p:nvPicPr>
            <p:cNvPr id="4" name="圖片 3"/>
            <p:cNvPicPr>
              <a:picLocks noChangeAspect="1"/>
            </p:cNvPicPr>
            <p:nvPr/>
          </p:nvPicPr>
          <p:blipFill rotWithShape="1">
            <a:blip r:embed="rId3" cstate="print"/>
            <a:srcRect l="15280" t="19214" r="16015" b="21501"/>
            <a:stretch/>
          </p:blipFill>
          <p:spPr>
            <a:xfrm>
              <a:off x="2370338" y="2043895"/>
              <a:ext cx="8741547" cy="4672154"/>
            </a:xfrm>
            <a:prstGeom prst="rect">
              <a:avLst/>
            </a:prstGeom>
          </p:spPr>
        </p:pic>
        <p:sp>
          <p:nvSpPr>
            <p:cNvPr id="5" name="橢圓 4"/>
            <p:cNvSpPr/>
            <p:nvPr/>
          </p:nvSpPr>
          <p:spPr>
            <a:xfrm>
              <a:off x="5255093" y="1885874"/>
              <a:ext cx="493172" cy="642324"/>
            </a:xfrm>
            <a:prstGeom prst="ellipse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HK" altLang="en-US"/>
            </a:p>
          </p:txBody>
        </p:sp>
      </p:grpSp>
      <p:sp>
        <p:nvSpPr>
          <p:cNvPr id="6" name="橢圓 5"/>
          <p:cNvSpPr/>
          <p:nvPr/>
        </p:nvSpPr>
        <p:spPr>
          <a:xfrm>
            <a:off x="6630112" y="1854808"/>
            <a:ext cx="2219274" cy="2104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7" name="橢圓 6"/>
          <p:cNvSpPr/>
          <p:nvPr/>
        </p:nvSpPr>
        <p:spPr>
          <a:xfrm>
            <a:off x="8572249" y="4753606"/>
            <a:ext cx="2225310" cy="2104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8" name="橢圓 7"/>
          <p:cNvSpPr/>
          <p:nvPr/>
        </p:nvSpPr>
        <p:spPr>
          <a:xfrm>
            <a:off x="5324887" y="5025622"/>
            <a:ext cx="1845068" cy="1690428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9" name="橢圓 8"/>
          <p:cNvSpPr/>
          <p:nvPr/>
        </p:nvSpPr>
        <p:spPr>
          <a:xfrm>
            <a:off x="7230286" y="4385624"/>
            <a:ext cx="1169461" cy="1829334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/>
          </a:p>
        </p:txBody>
      </p:sp>
      <p:sp>
        <p:nvSpPr>
          <p:cNvPr id="10" name="文字方塊 9"/>
          <p:cNvSpPr txBox="1"/>
          <p:nvPr/>
        </p:nvSpPr>
        <p:spPr>
          <a:xfrm>
            <a:off x="5228296" y="3263915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玩具車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6244795" y="4424266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零食</a:t>
            </a:r>
          </a:p>
        </p:txBody>
      </p:sp>
      <p:sp>
        <p:nvSpPr>
          <p:cNvPr id="13" name="文字方塊 12"/>
          <p:cNvSpPr txBox="1"/>
          <p:nvPr/>
        </p:nvSpPr>
        <p:spPr>
          <a:xfrm>
            <a:off x="5577519" y="6205821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衛生用品</a:t>
            </a:r>
          </a:p>
        </p:txBody>
      </p:sp>
      <p:sp>
        <p:nvSpPr>
          <p:cNvPr id="14" name="文字方塊 13"/>
          <p:cNvSpPr txBox="1"/>
          <p:nvPr/>
        </p:nvSpPr>
        <p:spPr>
          <a:xfrm>
            <a:off x="7555674" y="3577180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課本</a:t>
            </a:r>
          </a:p>
        </p:txBody>
      </p:sp>
      <p:sp>
        <p:nvSpPr>
          <p:cNvPr id="15" name="文字方塊 14"/>
          <p:cNvSpPr txBox="1"/>
          <p:nvPr/>
        </p:nvSpPr>
        <p:spPr>
          <a:xfrm>
            <a:off x="7515391" y="5848604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水樽</a:t>
            </a:r>
          </a:p>
        </p:txBody>
      </p:sp>
      <p:sp>
        <p:nvSpPr>
          <p:cNvPr id="16" name="文字方塊 15"/>
          <p:cNvSpPr txBox="1"/>
          <p:nvPr/>
        </p:nvSpPr>
        <p:spPr>
          <a:xfrm>
            <a:off x="9292690" y="6369505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文具</a:t>
            </a:r>
          </a:p>
        </p:txBody>
      </p:sp>
      <p:sp>
        <p:nvSpPr>
          <p:cNvPr id="17" name="文字方塊 16"/>
          <p:cNvSpPr txBox="1"/>
          <p:nvPr/>
        </p:nvSpPr>
        <p:spPr>
          <a:xfrm>
            <a:off x="9292690" y="4093153"/>
            <a:ext cx="1236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>
                <a:latin typeface="標楷體" panose="03000509000000000000" pitchFamily="65" charset="-120"/>
                <a:ea typeface="標楷體" panose="03000509000000000000" pitchFamily="65" charset="-120"/>
              </a:rPr>
              <a:t>習作</a:t>
            </a:r>
          </a:p>
        </p:txBody>
      </p:sp>
      <p:sp>
        <p:nvSpPr>
          <p:cNvPr id="18" name="橢圓 17">
            <a:extLst>
              <a:ext uri="{FF2B5EF4-FFF2-40B4-BE49-F238E27FC236}">
                <a16:creationId xmlns:a16="http://schemas.microsoft.com/office/drawing/2014/main" id="{AFD39EFB-5CA0-4C3B-8178-1C766413A4FD}"/>
              </a:ext>
            </a:extLst>
          </p:cNvPr>
          <p:cNvSpPr/>
          <p:nvPr/>
        </p:nvSpPr>
        <p:spPr>
          <a:xfrm>
            <a:off x="8883730" y="2486171"/>
            <a:ext cx="2219274" cy="2104393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HK" altLang="en-US" b="1" dirty="0"/>
          </a:p>
        </p:txBody>
      </p:sp>
      <p:sp>
        <p:nvSpPr>
          <p:cNvPr id="19" name="標題 1">
            <a:extLst>
              <a:ext uri="{FF2B5EF4-FFF2-40B4-BE49-F238E27FC236}">
                <a16:creationId xmlns:a16="http://schemas.microsoft.com/office/drawing/2014/main" id="{233FDB41-43EC-4EC2-A7EA-27DCC2AFBCCD}"/>
              </a:ext>
            </a:extLst>
          </p:cNvPr>
          <p:cNvSpPr txBox="1">
            <a:spLocks/>
          </p:cNvSpPr>
          <p:nvPr/>
        </p:nvSpPr>
        <p:spPr>
          <a:xfrm>
            <a:off x="3630967" y="0"/>
            <a:ext cx="4790984" cy="80786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前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準備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7739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8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7" descr="U_2162~1">
            <a:extLst>
              <a:ext uri="{FF2B5EF4-FFF2-40B4-BE49-F238E27FC236}">
                <a16:creationId xmlns:a16="http://schemas.microsoft.com/office/drawing/2014/main" id="{DC8ED627-AE51-4E5C-99C6-A8A0F2D75B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2888" y="26988"/>
            <a:ext cx="9144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5" name="Rectangle 2050">
            <a:extLst>
              <a:ext uri="{FF2B5EF4-FFF2-40B4-BE49-F238E27FC236}">
                <a16:creationId xmlns:a16="http://schemas.microsoft.com/office/drawing/2014/main" id="{A5D7E494-BA07-4ED6-BE69-5F22EA8A1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6178F89E-7B04-4606-B86D-41EDCA4D67A5}"/>
              </a:ext>
            </a:extLst>
          </p:cNvPr>
          <p:cNvSpPr/>
          <p:nvPr/>
        </p:nvSpPr>
        <p:spPr>
          <a:xfrm>
            <a:off x="3368676" y="269876"/>
            <a:ext cx="5103813" cy="1566863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eaLnBrk="1" hangingPunct="1">
              <a:defRPr/>
            </a:pPr>
            <a:r>
              <a:rPr lang="zh-TW" altLang="en-US" sz="3000" dirty="0">
                <a:solidFill>
                  <a:srgbClr val="FF0000"/>
                </a:solidFill>
                <a:latin typeface="標楷體" panose="03000509000000000000" pitchFamily="49" charset="-120"/>
              </a:rPr>
              <a:t>這是甚麼衛生用品？它有甚麼用途？</a:t>
            </a:r>
            <a:endParaRPr lang="zh-HK" altLang="en-US" sz="3000" dirty="0">
              <a:solidFill>
                <a:srgbClr val="FF0000"/>
              </a:solidFill>
              <a:latin typeface="標楷體" panose="03000509000000000000" pitchFamily="49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F84C6E2-C85B-45A9-9A64-6AC04FF4E5C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7576" y="4605338"/>
            <a:ext cx="5324475" cy="1631950"/>
          </a:xfrm>
        </p:spPr>
        <p:txBody>
          <a:bodyPr/>
          <a:lstStyle/>
          <a:p>
            <a:pPr marL="0" indent="0">
              <a:buNone/>
            </a:pPr>
            <a:r>
              <a:rPr lang="zh-TW" altLang="zh-HK" sz="400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濕紙巾</a:t>
            </a:r>
            <a:r>
              <a:rPr lang="zh-TW" altLang="en-US" sz="400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r>
              <a:rPr lang="en-US" altLang="zh-TW" sz="400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 algn="just">
              <a:buNone/>
            </a:pPr>
            <a:r>
              <a:rPr lang="zh-TW" altLang="en-US" sz="350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3500">
                <a:latin typeface="標楷體" panose="03000509000000000000" pitchFamily="65" charset="-120"/>
                <a:ea typeface="標楷體" panose="03000509000000000000" pitchFamily="65" charset="-120"/>
              </a:rPr>
              <a:t>作個人清潔、消毒之用。</a:t>
            </a:r>
            <a:endParaRPr lang="en-US" altLang="zh-TW" sz="350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381ABCFA-3FFA-4915-B2F8-4B5786070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076" y="2706689"/>
            <a:ext cx="3300413" cy="1881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build="p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7" descr="U_2162~1">
            <a:extLst>
              <a:ext uri="{FF2B5EF4-FFF2-40B4-BE49-F238E27FC236}">
                <a16:creationId xmlns:a16="http://schemas.microsoft.com/office/drawing/2014/main" id="{A696C6BD-8632-4D45-84C8-AE0977141F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385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6C0CC8D2-F919-4791-8E1F-6B2CC121D6F0}"/>
              </a:ext>
            </a:extLst>
          </p:cNvPr>
          <p:cNvSpPr/>
          <p:nvPr/>
        </p:nvSpPr>
        <p:spPr>
          <a:xfrm>
            <a:off x="3368676" y="269876"/>
            <a:ext cx="5103813" cy="1566863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49" charset="-120"/>
              </a:rPr>
              <a:t>這是甚麼衛生用品？它有甚麼用途？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49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5879C017-3E99-463A-8F10-D10782C2D4E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727576" y="4760914"/>
            <a:ext cx="7993063" cy="86677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zh-TW" altLang="zh-HK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搓手</a:t>
            </a:r>
            <a:r>
              <a:rPr lang="zh-TW" altLang="en-US" sz="40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液。</a:t>
            </a: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4000" dirty="0">
                <a:latin typeface="標楷體" panose="03000509000000000000" pitchFamily="65" charset="-120"/>
                <a:ea typeface="標楷體" panose="03000509000000000000" pitchFamily="65" charset="-120"/>
              </a:rPr>
              <a:t>用來消毒手部。</a:t>
            </a:r>
            <a:endParaRPr lang="en-US" altLang="zh-TW" sz="40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DCC65373-7B8E-4EE9-B3F3-BA7A2C35B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164" y="2836864"/>
            <a:ext cx="1546225" cy="2243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" grpId="0" build="p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082" name="Picture 7" descr="U_2162~1">
            <a:extLst>
              <a:ext uri="{FF2B5EF4-FFF2-40B4-BE49-F238E27FC236}">
                <a16:creationId xmlns:a16="http://schemas.microsoft.com/office/drawing/2014/main" id="{1D762524-6168-46F0-ACE3-3304745B4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8AEB7CB4-A6C4-40B0-B91E-2848B1637A8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B7DE667C-677C-407A-815B-0C3C77C6C386}"/>
              </a:ext>
            </a:extLst>
          </p:cNvPr>
          <p:cNvSpPr/>
          <p:nvPr/>
        </p:nvSpPr>
        <p:spPr>
          <a:xfrm>
            <a:off x="3368676" y="269876"/>
            <a:ext cx="5103813" cy="1566863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49" charset="-120"/>
              </a:rPr>
              <a:t>這是甚麼衛生用品？它有甚麼用途？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49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E0CF2AB9-783E-442C-81DC-9364A6306AD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83113" y="4478339"/>
            <a:ext cx="8426450" cy="866775"/>
          </a:xfrm>
        </p:spPr>
        <p:txBody>
          <a:bodyPr>
            <a:noAutofit/>
          </a:bodyPr>
          <a:lstStyle/>
          <a:p>
            <a:pPr marL="0" indent="0">
              <a:buClr>
                <a:srgbClr val="00007D"/>
              </a:buClr>
              <a:buSzPct val="75000"/>
              <a:buNone/>
            </a:pPr>
            <a:r>
              <a:rPr kumimoji="1" lang="zh-TW" altLang="zh-HK" sz="36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手帕</a:t>
            </a:r>
            <a:r>
              <a:rPr kumimoji="1" lang="zh-TW" altLang="en-US" sz="3600" b="1" dirty="0">
                <a:solidFill>
                  <a:srgbClr val="00B0F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600" b="1" dirty="0">
              <a:solidFill>
                <a:srgbClr val="00B0F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sz="32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用來擦汗、清潔臉部</a:t>
            </a:r>
            <a:endParaRPr lang="en-US" altLang="zh-TW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zh-TW" altLang="en-US" sz="3600" dirty="0">
                <a:latin typeface="標楷體" panose="03000509000000000000" pitchFamily="65" charset="-120"/>
                <a:ea typeface="標楷體" panose="03000509000000000000" pitchFamily="65" charset="-120"/>
              </a:rPr>
              <a:t>  或手部。</a:t>
            </a:r>
            <a:endParaRPr lang="zh-HK" altLang="en-US" sz="3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A8AA6BBD-CB38-4FA7-9626-A77706FF59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7092" y="2629694"/>
            <a:ext cx="2220913" cy="171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6" dur="75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  <p:bldP spid="11" grpId="0" build="p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7" descr="U_2162~1">
            <a:extLst>
              <a:ext uri="{FF2B5EF4-FFF2-40B4-BE49-F238E27FC236}">
                <a16:creationId xmlns:a16="http://schemas.microsoft.com/office/drawing/2014/main" id="{9DD5129B-99FC-463B-9792-40C5A777AC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363" y="-11113"/>
            <a:ext cx="9144001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2050">
            <a:extLst>
              <a:ext uri="{FF2B5EF4-FFF2-40B4-BE49-F238E27FC236}">
                <a16:creationId xmlns:a16="http://schemas.microsoft.com/office/drawing/2014/main" id="{ADB89F8D-ACCC-4D0B-B94F-31DC7138D9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8" name="雲朵形圖說文字 7">
            <a:extLst>
              <a:ext uri="{FF2B5EF4-FFF2-40B4-BE49-F238E27FC236}">
                <a16:creationId xmlns:a16="http://schemas.microsoft.com/office/drawing/2014/main" id="{16A0A1D1-8DFD-4686-A2CF-1E3FFF345BD3}"/>
              </a:ext>
            </a:extLst>
          </p:cNvPr>
          <p:cNvSpPr/>
          <p:nvPr/>
        </p:nvSpPr>
        <p:spPr>
          <a:xfrm>
            <a:off x="3368676" y="269876"/>
            <a:ext cx="5103813" cy="1566863"/>
          </a:xfrm>
          <a:prstGeom prst="cloudCallout">
            <a:avLst>
              <a:gd name="adj1" fmla="val -42607"/>
              <a:gd name="adj2" fmla="val 62519"/>
            </a:avLst>
          </a:prstGeom>
          <a:solidFill>
            <a:schemeClr val="bg1"/>
          </a:solidFill>
          <a:ln>
            <a:solidFill>
              <a:schemeClr val="bg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1pPr>
            <a:lvl2pPr marL="742950" indent="-28575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2pPr>
            <a:lvl3pPr marL="11430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3pPr>
            <a:lvl4pPr marL="16002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4pPr>
            <a:lvl5pPr marL="2057400" indent="-228600"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3600">
                <a:solidFill>
                  <a:schemeClr val="tx1"/>
                </a:solidFill>
                <a:latin typeface="Arial" panose="020B0604020202020204" pitchFamily="34" charset="0"/>
                <a:ea typeface="標楷體" panose="03000509000000000000" pitchFamily="49" charset="-120"/>
              </a:defRPr>
            </a:lvl9pPr>
          </a:lstStyle>
          <a:p>
            <a:pPr algn="ctr" eaLnBrk="1" hangingPunct="1">
              <a:defRPr/>
            </a:pPr>
            <a:r>
              <a:rPr lang="zh-TW" altLang="en-US" sz="2800" dirty="0">
                <a:solidFill>
                  <a:srgbClr val="FF0000"/>
                </a:solidFill>
                <a:latin typeface="標楷體" panose="03000509000000000000" pitchFamily="49" charset="-120"/>
              </a:rPr>
              <a:t>這是甚麼衛生用品？它有甚麼用途？</a:t>
            </a:r>
            <a:endParaRPr lang="zh-HK" altLang="en-US" sz="2800" dirty="0">
              <a:solidFill>
                <a:srgbClr val="FF0000"/>
              </a:solidFill>
              <a:latin typeface="標楷體" panose="03000509000000000000" pitchFamily="49" charset="-120"/>
            </a:endParaRPr>
          </a:p>
        </p:txBody>
      </p:sp>
      <p:sp>
        <p:nvSpPr>
          <p:cNvPr id="11" name="內容版面配置區 2">
            <a:extLst>
              <a:ext uri="{FF2B5EF4-FFF2-40B4-BE49-F238E27FC236}">
                <a16:creationId xmlns:a16="http://schemas.microsoft.com/office/drawing/2014/main" id="{E4215928-A341-4105-A68B-4E1272AAED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75163" y="4583114"/>
            <a:ext cx="7993062" cy="866775"/>
          </a:xfrm>
        </p:spPr>
        <p:txBody>
          <a:bodyPr>
            <a:noAutofit/>
          </a:bodyPr>
          <a:lstStyle/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sz="32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即</a:t>
            </a:r>
            <a:r>
              <a:rPr lang="zh-TW" altLang="zh-HK" sz="32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棄膠手套</a:t>
            </a:r>
            <a:r>
              <a:rPr lang="zh-TW" altLang="en-US" sz="3200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。</a:t>
            </a:r>
            <a:endParaRPr lang="en-US" altLang="zh-TW" sz="32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dirty="0">
                <a:solidFill>
                  <a:srgbClr val="0066FF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</a:t>
            </a: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用來保護手部、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sz="3200" dirty="0">
                <a:latin typeface="標楷體" panose="03000509000000000000" pitchFamily="65" charset="-120"/>
                <a:ea typeface="標楷體" panose="03000509000000000000" pitchFamily="65" charset="-120"/>
              </a:rPr>
              <a:t>避免手部直接接觸物件。</a:t>
            </a:r>
            <a:endParaRPr lang="en-US" altLang="zh-TW" sz="3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200" dirty="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9" name="Picture 7">
            <a:extLst>
              <a:ext uri="{FF2B5EF4-FFF2-40B4-BE49-F238E27FC236}">
                <a16:creationId xmlns:a16="http://schemas.microsoft.com/office/drawing/2014/main" id="{51CB6852-1D07-4239-99B0-F5B948075D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7"/>
          <a:stretch>
            <a:fillRect/>
          </a:stretch>
        </p:blipFill>
        <p:spPr bwMode="auto">
          <a:xfrm>
            <a:off x="4745038" y="1871663"/>
            <a:ext cx="3727450" cy="226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75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yp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 autoUpdateAnimBg="0"/>
      <p:bldP spid="8" grpId="0" animBg="1"/>
      <p:bldP spid="11" grpId="0" build="p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7" descr="U_2162~1">
            <a:extLst>
              <a:ext uri="{FF2B5EF4-FFF2-40B4-BE49-F238E27FC236}">
                <a16:creationId xmlns:a16="http://schemas.microsoft.com/office/drawing/2014/main" id="{58150379-02FA-4B5F-BB6A-8398C1066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9525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ctangle 2050">
            <a:extLst>
              <a:ext uri="{FF2B5EF4-FFF2-40B4-BE49-F238E27FC236}">
                <a16:creationId xmlns:a16="http://schemas.microsoft.com/office/drawing/2014/main" id="{68523AFE-3EBC-4684-BC99-FC859BE8BA8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279650" y="334964"/>
            <a:ext cx="7772400" cy="7191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r>
              <a:rPr lang="en-US" altLang="zh-TW">
                <a:ea typeface="新細明體" panose="02020500000000000000" pitchFamily="18" charset="-120"/>
              </a:rPr>
              <a:t/>
            </a:r>
            <a:br>
              <a:rPr lang="en-US" altLang="zh-TW">
                <a:ea typeface="新細明體" panose="02020500000000000000" pitchFamily="18" charset="-120"/>
              </a:rPr>
            </a:br>
            <a:endParaRPr lang="zh-TW" altLang="en-US" sz="5000">
              <a:solidFill>
                <a:srgbClr val="0000FF"/>
              </a:solidFill>
              <a:latin typeface="華康儷楷書" panose="03000509000000000000" pitchFamily="65" charset="-120"/>
              <a:ea typeface="華康儷楷書" panose="03000509000000000000" pitchFamily="65" charset="-120"/>
              <a:cs typeface="華康儷楷書" panose="03000509000000000000" pitchFamily="65" charset="-120"/>
            </a:endParaRPr>
          </a:p>
        </p:txBody>
      </p:sp>
      <p:sp>
        <p:nvSpPr>
          <p:cNvPr id="48132" name="內容版面配置區 2">
            <a:extLst>
              <a:ext uri="{FF2B5EF4-FFF2-40B4-BE49-F238E27FC236}">
                <a16:creationId xmlns:a16="http://schemas.microsoft.com/office/drawing/2014/main" id="{5E645025-2E14-4A98-B9A5-9A780B759BF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022725" y="690564"/>
            <a:ext cx="6337300" cy="3343275"/>
          </a:xfrm>
        </p:spPr>
        <p:txBody>
          <a:bodyPr/>
          <a:lstStyle/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在學校裡，我們要保持個</a:t>
            </a:r>
            <a:endParaRPr lang="en-US" altLang="zh-TW" sz="40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人衛生，有需要時使用適</a:t>
            </a:r>
            <a:endParaRPr lang="en-US" altLang="zh-TW" sz="40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當的個人衛</a:t>
            </a:r>
            <a:r>
              <a:rPr lang="zh-TW" altLang="zh-HK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生用品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，例如</a:t>
            </a:r>
            <a:endParaRPr lang="en-US" altLang="zh-TW" sz="40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Clr>
                <a:srgbClr val="00007D"/>
              </a:buClr>
              <a:buSzPct val="75000"/>
              <a:buNone/>
            </a:pPr>
            <a:r>
              <a:rPr lang="zh-TW" altLang="zh-HK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紙巾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HK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口罩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、</a:t>
            </a:r>
            <a:r>
              <a:rPr lang="zh-TW" altLang="zh-HK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洗手液</a:t>
            </a:r>
            <a:r>
              <a:rPr lang="zh-TW" altLang="en-US" sz="4000">
                <a:solidFill>
                  <a:srgbClr val="0000F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等。</a:t>
            </a:r>
            <a:endParaRPr lang="en-US" altLang="zh-TW" sz="4000">
              <a:solidFill>
                <a:srgbClr val="0000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4000">
              <a:solidFill>
                <a:srgbClr val="0066F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2" name="爆炸 2 1">
            <a:extLst>
              <a:ext uri="{FF2B5EF4-FFF2-40B4-BE49-F238E27FC236}">
                <a16:creationId xmlns:a16="http://schemas.microsoft.com/office/drawing/2014/main" id="{24376CC9-462F-4AA2-80E7-81E6AC0401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00150" y="3743326"/>
            <a:ext cx="10166350" cy="2779713"/>
          </a:xfrm>
          <a:prstGeom prst="irregularSeal2">
            <a:avLst/>
          </a:prstGeom>
          <a:solidFill>
            <a:srgbClr val="FFC000"/>
          </a:solidFill>
          <a:ln w="9525" algn="ctr">
            <a:solidFill>
              <a:schemeClr val="tx1"/>
            </a:solidFill>
            <a:round/>
            <a:headEnd/>
            <a:tailEnd/>
          </a:ln>
        </p:spPr>
        <p:txBody>
          <a:bodyPr wrap="none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MO" altLang="en-US" sz="3600"/>
              <a:t>我們要保持個人衛生，</a:t>
            </a:r>
            <a:endParaRPr lang="en-US" altLang="zh-MO" sz="3600"/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zh-MO" altLang="en-US" sz="3600"/>
              <a:t>才能保持校園衛生啊！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75303" y="477657"/>
            <a:ext cx="8229600" cy="1143000"/>
          </a:xfrm>
        </p:spPr>
        <p:txBody>
          <a:bodyPr/>
          <a:lstStyle/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練字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: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1415480" y="1991797"/>
            <a:ext cx="936104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zh-TW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規則</a:t>
            </a:r>
            <a:r>
              <a:rPr lang="en-US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收拾</a:t>
            </a:r>
            <a:r>
              <a:rPr lang="en-US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整潔</a:t>
            </a:r>
            <a:r>
              <a:rPr lang="en-US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校服</a:t>
            </a:r>
            <a:r>
              <a:rPr lang="en-US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安全</a:t>
            </a:r>
            <a:r>
              <a:rPr lang="en-US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HK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準</a:t>
            </a:r>
            <a:r>
              <a:rPr lang="en-US" altLang="zh-HK" sz="8800" dirty="0">
                <a:latin typeface="標楷體" panose="03000509000000000000" pitchFamily="65" charset="-120"/>
                <a:ea typeface="標楷體" panose="03000509000000000000" pitchFamily="65" charset="-120"/>
              </a:rPr>
              <a:t>  </a:t>
            </a:r>
            <a:r>
              <a:rPr lang="zh-TW" altLang="en-US" sz="8000" dirty="0">
                <a:latin typeface="標楷體" panose="03000509000000000000" pitchFamily="65" charset="-120"/>
                <a:ea typeface="標楷體" panose="03000509000000000000" pitchFamily="65" charset="-120"/>
              </a:rPr>
              <a:t>學習</a:t>
            </a:r>
            <a:endParaRPr lang="en-US" altLang="zh-TW" sz="88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zh-HK" altLang="en-US" sz="72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ED9721D-FAAC-4489-AEDC-D01FBDC24A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/>
          <a:srcRect l="60417" t="54074" r="33666" b="34222"/>
          <a:stretch/>
        </p:blipFill>
        <p:spPr>
          <a:xfrm>
            <a:off x="9326880" y="3322320"/>
            <a:ext cx="1086606" cy="120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29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 l="45909" t="25513" r="31539" b="21689"/>
          <a:stretch/>
        </p:blipFill>
        <p:spPr>
          <a:xfrm>
            <a:off x="1293022" y="1800718"/>
            <a:ext cx="3573683" cy="4703964"/>
          </a:xfrm>
          <a:prstGeom prst="rect">
            <a:avLst/>
          </a:prstGeom>
        </p:spPr>
      </p:pic>
      <p:sp>
        <p:nvSpPr>
          <p:cNvPr id="5" name="標題 1"/>
          <p:cNvSpPr>
            <a:spLocks noGrp="1"/>
          </p:cNvSpPr>
          <p:nvPr>
            <p:ph type="title"/>
          </p:nvPr>
        </p:nvSpPr>
        <p:spPr>
          <a:xfrm>
            <a:off x="2497287" y="641511"/>
            <a:ext cx="8501702" cy="1325563"/>
          </a:xfrm>
        </p:spPr>
        <p:txBody>
          <a:bodyPr/>
          <a:lstStyle/>
          <a:p>
            <a:r>
              <a:rPr lang="zh-TW" altLang="en-US" u="sng" dirty="0">
                <a:latin typeface="標楷體" panose="03000509000000000000" pitchFamily="65" charset="-120"/>
                <a:ea typeface="標楷體" panose="03000509000000000000" pitchFamily="65" charset="-120"/>
              </a:rPr>
              <a:t>進進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可以這樣上學嗎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 為甚麼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7" name="橢圓 6"/>
          <p:cNvSpPr/>
          <p:nvPr/>
        </p:nvSpPr>
        <p:spPr>
          <a:xfrm>
            <a:off x="1663921" y="935318"/>
            <a:ext cx="833366" cy="750627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solidFill>
                  <a:schemeClr val="tx2"/>
                </a:solidFill>
              </a:rPr>
              <a:t>1</a:t>
            </a:r>
            <a:endParaRPr lang="zh-HK" altLang="en-US" sz="5400" dirty="0">
              <a:solidFill>
                <a:schemeClr val="tx2"/>
              </a:solidFill>
            </a:endParaRPr>
          </a:p>
        </p:txBody>
      </p:sp>
      <p:sp>
        <p:nvSpPr>
          <p:cNvPr id="9" name="內容版面配置區 8">
            <a:extLst>
              <a:ext uri="{FF2B5EF4-FFF2-40B4-BE49-F238E27FC236}">
                <a16:creationId xmlns:a16="http://schemas.microsoft.com/office/drawing/2014/main" id="{51B340DB-6C9A-4451-B1D6-13F2C1032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89593" y="641511"/>
            <a:ext cx="4766038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  <a:sym typeface="Wingdings" panose="05000000000000000000" pitchFamily="2" charset="2"/>
            </a:endParaRP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頭髮應梳理整齊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應穿著校服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襪子應著</a:t>
            </a:r>
            <a:r>
              <a:rPr lang="zh-TW" altLang="en-US" sz="3600" dirty="0" smtClean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整齊</a:t>
            </a:r>
            <a:endParaRPr lang="en-US" altLang="zh-TW" sz="3600" dirty="0" smtClean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0" indent="0">
              <a:buNone/>
            </a:pPr>
            <a:r>
              <a:rPr lang="en-US" altLang="zh-TW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</a:t>
            </a: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  <a:sym typeface="Wingdings" panose="05000000000000000000" pitchFamily="2" charset="2"/>
              </a:rPr>
              <a:t>鞋子的鞋帶要繫好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6" name="標題 1">
            <a:extLst>
              <a:ext uri="{FF2B5EF4-FFF2-40B4-BE49-F238E27FC236}">
                <a16:creationId xmlns:a16="http://schemas.microsoft.com/office/drawing/2014/main" id="{465A52D5-E130-42B2-9B97-DF346F61DC1B}"/>
              </a:ext>
            </a:extLst>
          </p:cNvPr>
          <p:cNvSpPr txBox="1">
            <a:spLocks/>
          </p:cNvSpPr>
          <p:nvPr/>
        </p:nvSpPr>
        <p:spPr>
          <a:xfrm>
            <a:off x="3630967" y="0"/>
            <a:ext cx="4790984" cy="80786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前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準備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7755EF49-FF52-4897-9A83-B4932E60A049}"/>
              </a:ext>
            </a:extLst>
          </p:cNvPr>
          <p:cNvSpPr txBox="1"/>
          <p:nvPr/>
        </p:nvSpPr>
        <p:spPr>
          <a:xfrm>
            <a:off x="3970060" y="3947111"/>
            <a:ext cx="8966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6000" dirty="0">
                <a:solidFill>
                  <a:srgbClr val="FF0000"/>
                </a:solidFill>
                <a:latin typeface="Arial Unicode MS" panose="020B0604020202020204" pitchFamily="34" charset="-120"/>
                <a:ea typeface="Arial Unicode MS" panose="020B0604020202020204" pitchFamily="34" charset="-120"/>
                <a:cs typeface="Arial Unicode MS" panose="020B0604020202020204" pitchFamily="34" charset="-120"/>
              </a:rPr>
              <a:t>✗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326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animBg="1"/>
      <p:bldP spid="9" grpId="0" uiExpand="1" build="p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/>
          <p:cNvPicPr>
            <a:picLocks noChangeAspect="1"/>
          </p:cNvPicPr>
          <p:nvPr/>
        </p:nvPicPr>
        <p:blipFill rotWithShape="1">
          <a:blip r:embed="rId2" cstate="print"/>
          <a:srcRect l="45909" t="25513" r="31539" b="21689"/>
          <a:stretch/>
        </p:blipFill>
        <p:spPr>
          <a:xfrm>
            <a:off x="1657619" y="1558289"/>
            <a:ext cx="3800775" cy="5002880"/>
          </a:xfrm>
          <a:prstGeom prst="rect">
            <a:avLst/>
          </a:prstGeom>
        </p:spPr>
      </p:pic>
      <p:sp>
        <p:nvSpPr>
          <p:cNvPr id="6" name="標題 1"/>
          <p:cNvSpPr txBox="1">
            <a:spLocks/>
          </p:cNvSpPr>
          <p:nvPr/>
        </p:nvSpPr>
        <p:spPr>
          <a:xfrm>
            <a:off x="2755196" y="807867"/>
            <a:ext cx="850170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TW" altLang="en-US" dirty="0">
                <a:latin typeface="標楷體" panose="03000509000000000000" pitchFamily="65" charset="-120"/>
                <a:ea typeface="標楷體" panose="03000509000000000000" pitchFamily="65" charset="-120"/>
              </a:rPr>
              <a:t>他要準時上學，他要怎樣做</a:t>
            </a:r>
            <a:r>
              <a:rPr lang="en-US" altLang="zh-TW" dirty="0">
                <a:latin typeface="標楷體" panose="03000509000000000000" pitchFamily="65" charset="-120"/>
                <a:ea typeface="標楷體" panose="03000509000000000000" pitchFamily="65" charset="-120"/>
              </a:rPr>
              <a:t>?</a:t>
            </a:r>
            <a:endParaRPr lang="zh-HK" altLang="en-US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橢圓 7"/>
          <p:cNvSpPr/>
          <p:nvPr/>
        </p:nvSpPr>
        <p:spPr>
          <a:xfrm>
            <a:off x="1921830" y="997966"/>
            <a:ext cx="833366" cy="750627"/>
          </a:xfrm>
          <a:prstGeom prst="ellipse">
            <a:avLst/>
          </a:prstGeom>
          <a:ln w="57150"/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TW" sz="5400" dirty="0">
                <a:solidFill>
                  <a:schemeClr val="tx2"/>
                </a:solidFill>
              </a:rPr>
              <a:t>2</a:t>
            </a:r>
            <a:endParaRPr lang="zh-HK" altLang="en-US" sz="5400" dirty="0">
              <a:solidFill>
                <a:schemeClr val="tx2"/>
              </a:solidFill>
            </a:endParaRPr>
          </a:p>
        </p:txBody>
      </p:sp>
      <p:sp>
        <p:nvSpPr>
          <p:cNvPr id="13" name="內容版面配置區 12">
            <a:extLst>
              <a:ext uri="{FF2B5EF4-FFF2-40B4-BE49-F238E27FC236}">
                <a16:creationId xmlns:a16="http://schemas.microsoft.com/office/drawing/2014/main" id="{6A0EA177-F399-4E83-9136-4BF3F2932E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27166" y="2405850"/>
            <a:ext cx="5784826" cy="3725890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早睡早起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睡覺前收拾好書包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r>
              <a:rPr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提早準備好要穿著的衣服</a:t>
            </a:r>
            <a:endParaRPr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>
              <a:lnSpc>
                <a:spcPct val="150000"/>
              </a:lnSpc>
            </a:pPr>
            <a:endParaRPr lang="zh-TW" altLang="en-US" sz="3600" dirty="0"/>
          </a:p>
        </p:txBody>
      </p:sp>
      <p:sp>
        <p:nvSpPr>
          <p:cNvPr id="7" name="標題 1">
            <a:extLst>
              <a:ext uri="{FF2B5EF4-FFF2-40B4-BE49-F238E27FC236}">
                <a16:creationId xmlns:a16="http://schemas.microsoft.com/office/drawing/2014/main" id="{1560995A-29CD-4F3D-AE88-6B3B5C0EE6EB}"/>
              </a:ext>
            </a:extLst>
          </p:cNvPr>
          <p:cNvSpPr txBox="1">
            <a:spLocks/>
          </p:cNvSpPr>
          <p:nvPr/>
        </p:nvSpPr>
        <p:spPr>
          <a:xfrm>
            <a:off x="3630967" y="0"/>
            <a:ext cx="4790984" cy="807867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前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en-US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準備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285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 animBg="1"/>
      <p:bldP spid="1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標題 1"/>
          <p:cNvSpPr>
            <a:spLocks noGrp="1"/>
          </p:cNvSpPr>
          <p:nvPr>
            <p:ph type="title"/>
          </p:nvPr>
        </p:nvSpPr>
        <p:spPr>
          <a:xfrm>
            <a:off x="1524001" y="1"/>
            <a:ext cx="9144000" cy="849745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 eaLnBrk="1" hangingPunct="1">
              <a:defRPr/>
            </a:pP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全真楷書" panose="02010609000101010101" pitchFamily="49" charset="-120"/>
              </a:rPr>
              <a:t>時</a:t>
            </a:r>
            <a:r>
              <a:rPr lang="zh-TW" altLang="zh-HK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HK" sz="540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安全事項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" name="圖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965364">
            <a:off x="6730653" y="1962752"/>
            <a:ext cx="1701669" cy="1531502"/>
          </a:xfrm>
          <a:prstGeom prst="rect">
            <a:avLst/>
          </a:prstGeom>
        </p:spPr>
      </p:pic>
      <p:pic>
        <p:nvPicPr>
          <p:cNvPr id="3" name="圖片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51750" y1="59961" x2="51750" y2="59961"/>
                        <a14:foregroundMark x1="60250" y1="59375" x2="60250" y2="59375"/>
                        <a14:foregroundMark x1="13750" y1="33594" x2="13750" y2="33594"/>
                        <a14:foregroundMark x1="7500" y1="37500" x2="7500" y2="37500"/>
                        <a14:foregroundMark x1="2750" y1="41797" x2="2750" y2="41797"/>
                        <a14:foregroundMark x1="5000" y1="42383" x2="5000" y2="42383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21232273" flipH="1">
            <a:off x="3922223" y="1972873"/>
            <a:ext cx="3072940" cy="37615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0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標題 1"/>
          <p:cNvSpPr>
            <a:spLocks noGrp="1"/>
          </p:cNvSpPr>
          <p:nvPr>
            <p:ph type="title"/>
          </p:nvPr>
        </p:nvSpPr>
        <p:spPr>
          <a:xfrm>
            <a:off x="1981201" y="2423319"/>
            <a:ext cx="8229600" cy="13716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zh-HK" sz="6600" dirty="0">
                <a:latin typeface="標楷體" panose="03000509000000000000" pitchFamily="65" charset="-120"/>
                <a:ea typeface="標楷體" panose="03000509000000000000" pitchFamily="65" charset="-120"/>
              </a:rPr>
              <a:t>步行</a:t>
            </a:r>
            <a:endParaRPr lang="zh-HK" altLang="en-US" sz="6600" dirty="0"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4100" name="文字方塊 5"/>
          <p:cNvSpPr txBox="1">
            <a:spLocks noChangeArrowheads="1"/>
          </p:cNvSpPr>
          <p:nvPr/>
        </p:nvSpPr>
        <p:spPr bwMode="auto">
          <a:xfrm>
            <a:off x="1859829" y="4728588"/>
            <a:ext cx="7858125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eaLnBrk="1" hangingPunct="1">
              <a:buFont typeface="Arial" panose="020B0604020202020204" pitchFamily="34" charset="0"/>
              <a:buChar char="•"/>
            </a:pPr>
            <a:r>
              <a:rPr kumimoji="0"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成人陪同。</a:t>
            </a:r>
            <a:endParaRPr kumimoji="0"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kumimoji="0"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依照交通燈的指示過馬路。</a:t>
            </a:r>
            <a:endParaRPr kumimoji="0" lang="en-US" altLang="zh-TW" sz="3600" dirty="0">
              <a:solidFill>
                <a:srgbClr val="FF0000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eaLnBrk="1" hangingPunct="1">
              <a:buFont typeface="Arial" panose="020B0604020202020204" pitchFamily="34" charset="0"/>
              <a:buChar char="•"/>
            </a:pPr>
            <a:r>
              <a:rPr kumimoji="0" lang="zh-TW" altLang="en-US" sz="3600" dirty="0">
                <a:solidFill>
                  <a:srgbClr val="FF0000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利用行人隧道和行人天橋橫過馬路。</a:t>
            </a:r>
          </a:p>
        </p:txBody>
      </p:sp>
      <p:pic>
        <p:nvPicPr>
          <p:cNvPr id="4101" name="Picture 5" descr="C:\Users\user\Desktop\LING\澳門常識\EBOOK\PPT\一上\mgs_1A_p03_ppt.ppt\1AU1_P03_03_P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03" y="1145021"/>
            <a:ext cx="5073650" cy="3376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圖片 2"/>
          <p:cNvPicPr>
            <a:picLocks noChangeAspect="1"/>
          </p:cNvPicPr>
          <p:nvPr/>
        </p:nvPicPr>
        <p:blipFill rotWithShape="1">
          <a:blip r:embed="rId3" cstate="print"/>
          <a:srcRect r="1009" b="3456"/>
          <a:stretch/>
        </p:blipFill>
        <p:spPr>
          <a:xfrm>
            <a:off x="7906328" y="4631459"/>
            <a:ext cx="1230309" cy="1282556"/>
          </a:xfrm>
          <a:prstGeom prst="rect">
            <a:avLst/>
          </a:prstGeom>
        </p:spPr>
      </p:pic>
      <p:sp>
        <p:nvSpPr>
          <p:cNvPr id="8" name="標題 1">
            <a:extLst>
              <a:ext uri="{FF2B5EF4-FFF2-40B4-BE49-F238E27FC236}">
                <a16:creationId xmlns:a16="http://schemas.microsoft.com/office/drawing/2014/main" id="{07B14B03-C251-4083-94D9-E7AAC6C9AD21}"/>
              </a:ext>
            </a:extLst>
          </p:cNvPr>
          <p:cNvSpPr txBox="1">
            <a:spLocks/>
          </p:cNvSpPr>
          <p:nvPr/>
        </p:nvSpPr>
        <p:spPr>
          <a:xfrm>
            <a:off x="1524001" y="1"/>
            <a:ext cx="9144000" cy="849745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defRPr/>
            </a:pPr>
            <a:r>
              <a:rPr lang="zh-TW" altLang="zh-HK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上學</a:t>
            </a:r>
            <a:r>
              <a:rPr lang="zh-TW" altLang="zh-HK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全真楷書" panose="02010609000101010101" pitchFamily="49" charset="-120"/>
              </a:rPr>
              <a:t>時</a:t>
            </a:r>
            <a:r>
              <a:rPr lang="zh-TW" altLang="zh-HK" sz="54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的</a:t>
            </a:r>
            <a:r>
              <a:rPr lang="zh-TW" altLang="zh-HK" sz="540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標楷體" pitchFamily="65" charset="-120"/>
                <a:ea typeface="標楷體" pitchFamily="65" charset="-120"/>
              </a:rPr>
              <a:t>安全事項</a:t>
            </a:r>
            <a:endParaRPr lang="zh-HK" altLang="en-US" sz="540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標楷體" pitchFamily="65" charset="-120"/>
              <a:ea typeface="標楷體" pitchFamily="65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22635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1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1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0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1217</Words>
  <Application>Microsoft Office PowerPoint</Application>
  <PresentationFormat>寬螢幕</PresentationFormat>
  <Paragraphs>258</Paragraphs>
  <Slides>55</Slides>
  <Notes>7</Notes>
  <HiddenSlides>0</HiddenSlides>
  <MMClips>0</MMClips>
  <ScaleCrop>false</ScaleCrop>
  <HeadingPairs>
    <vt:vector size="6" baseType="variant">
      <vt:variant>
        <vt:lpstr>使用字型</vt:lpstr>
      </vt:variant>
      <vt:variant>
        <vt:i4>13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55</vt:i4>
      </vt:variant>
    </vt:vector>
  </HeadingPairs>
  <TitlesOfParts>
    <vt:vector size="69" baseType="lpstr">
      <vt:lpstr>Arial Unicode MS</vt:lpstr>
      <vt:lpstr>全真細黑體</vt:lpstr>
      <vt:lpstr>全真楷書</vt:lpstr>
      <vt:lpstr>全真綜藝體</vt:lpstr>
      <vt:lpstr>華康香港標準楷書</vt:lpstr>
      <vt:lpstr>華康儷楷書</vt:lpstr>
      <vt:lpstr>新細明體</vt:lpstr>
      <vt:lpstr>DFKai-SB</vt:lpstr>
      <vt:lpstr>DFKai-SB</vt:lpstr>
      <vt:lpstr>Arial</vt:lpstr>
      <vt:lpstr>Calibri</vt:lpstr>
      <vt:lpstr>Calibri Light</vt:lpstr>
      <vt:lpstr>Wingdings</vt:lpstr>
      <vt:lpstr>Office 佈景主題</vt:lpstr>
      <vt:lpstr>一年級常識  上學期</vt:lpstr>
      <vt:lpstr>第一課    上學去</vt:lpstr>
      <vt:lpstr>進進今年剛升上一年級，你們可以告訴他上學前要準備甚麼嗎？</vt:lpstr>
      <vt:lpstr>如果你是進進，你會把哪些物品放進書包內?把它們圈起來。</vt:lpstr>
      <vt:lpstr>如果你是進進，你會把哪些物品放進書包內?把它們圈起來。</vt:lpstr>
      <vt:lpstr>進進可以這樣上學嗎? 為甚麼?</vt:lpstr>
      <vt:lpstr>PowerPoint 簡報</vt:lpstr>
      <vt:lpstr>上學時的安全事項</vt:lpstr>
      <vt:lpstr>步行</vt:lpstr>
      <vt:lpstr>乘坐電單車</vt:lpstr>
      <vt:lpstr>乘坐巴士</vt:lpstr>
      <vt:lpstr>乘坐私家車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收拾書包</vt:lpstr>
      <vt:lpstr>收拾書包</vt:lpstr>
      <vt:lpstr>第二課    整潔和衛生的校園</vt:lpstr>
      <vt:lpstr>PowerPoint 簡報</vt:lpstr>
      <vt:lpstr>我們可以用哪些方法保持課室整潔?</vt:lpstr>
      <vt:lpstr>牆壁</vt:lpstr>
      <vt:lpstr>地板</vt:lpstr>
      <vt:lpstr>桌子</vt:lpstr>
      <vt:lpstr>椅子</vt:lpstr>
      <vt:lpstr>圖書角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  </vt:lpstr>
      <vt:lpstr>  </vt:lpstr>
      <vt:lpstr>  </vt:lpstr>
      <vt:lpstr>  </vt:lpstr>
      <vt:lpstr>  </vt:lpstr>
      <vt:lpstr>PowerPoint 簡報</vt:lpstr>
      <vt:lpstr>  </vt:lpstr>
      <vt:lpstr>  </vt:lpstr>
      <vt:lpstr>  </vt:lpstr>
      <vt:lpstr>練字: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一年級常識  上學期</dc:title>
  <dc:creator>sf-te</dc:creator>
  <cp:lastModifiedBy>sf-teacher</cp:lastModifiedBy>
  <cp:revision>12</cp:revision>
  <dcterms:created xsi:type="dcterms:W3CDTF">2021-09-27T02:36:46Z</dcterms:created>
  <dcterms:modified xsi:type="dcterms:W3CDTF">2021-09-29T01:53:00Z</dcterms:modified>
</cp:coreProperties>
</file>